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notesMasterIdLst>
    <p:notesMasterId r:id="rId30"/>
  </p:notesMasterIdLst>
  <p:sldIdLst>
    <p:sldId id="256" r:id="rId2"/>
    <p:sldId id="278" r:id="rId3"/>
    <p:sldId id="257" r:id="rId4"/>
    <p:sldId id="266" r:id="rId5"/>
    <p:sldId id="280" r:id="rId6"/>
    <p:sldId id="258" r:id="rId7"/>
    <p:sldId id="259" r:id="rId8"/>
    <p:sldId id="276" r:id="rId9"/>
    <p:sldId id="277" r:id="rId10"/>
    <p:sldId id="260" r:id="rId11"/>
    <p:sldId id="261" r:id="rId12"/>
    <p:sldId id="262" r:id="rId13"/>
    <p:sldId id="263" r:id="rId14"/>
    <p:sldId id="264" r:id="rId15"/>
    <p:sldId id="265" r:id="rId16"/>
    <p:sldId id="272" r:id="rId17"/>
    <p:sldId id="273" r:id="rId18"/>
    <p:sldId id="274" r:id="rId19"/>
    <p:sldId id="275" r:id="rId20"/>
    <p:sldId id="267" r:id="rId21"/>
    <p:sldId id="281" r:id="rId22"/>
    <p:sldId id="282" r:id="rId23"/>
    <p:sldId id="283" r:id="rId24"/>
    <p:sldId id="268" r:id="rId25"/>
    <p:sldId id="269" r:id="rId26"/>
    <p:sldId id="271" r:id="rId27"/>
    <p:sldId id="270" r:id="rId28"/>
    <p:sldId id="279"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05" d="100"/>
          <a:sy n="105" d="100"/>
        </p:scale>
        <p:origin x="77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9ECF64-8CEA-4DC2-9B6F-C2CE4755BDD5}" type="datetimeFigureOut">
              <a:rPr lang="en-US" smtClean="0"/>
              <a:t>4/20/2026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F56671-8306-4DFE-96ED-653041FF326E}" type="slidenum">
              <a:rPr lang="en-US" smtClean="0"/>
              <a:t>‹#›</a:t>
            </a:fld>
            <a:endParaRPr lang="en-US"/>
          </a:p>
        </p:txBody>
      </p:sp>
    </p:spTree>
    <p:extLst>
      <p:ext uri="{BB962C8B-B14F-4D97-AF65-F5344CB8AC3E}">
        <p14:creationId xmlns:p14="http://schemas.microsoft.com/office/powerpoint/2010/main" val="4860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 2025-22 increased BOR pay from $80 to $115</a:t>
            </a:r>
          </a:p>
        </p:txBody>
      </p:sp>
      <p:sp>
        <p:nvSpPr>
          <p:cNvPr id="4" name="Slide Number Placeholder 3"/>
          <p:cNvSpPr>
            <a:spLocks noGrp="1"/>
          </p:cNvSpPr>
          <p:nvPr>
            <p:ph type="sldNum" sz="quarter" idx="5"/>
          </p:nvPr>
        </p:nvSpPr>
        <p:spPr/>
        <p:txBody>
          <a:bodyPr/>
          <a:lstStyle/>
          <a:p>
            <a:fld id="{06F56671-8306-4DFE-96ED-653041FF326E}" type="slidenum">
              <a:rPr lang="en-US" smtClean="0"/>
              <a:t>6</a:t>
            </a:fld>
            <a:endParaRPr lang="en-US"/>
          </a:p>
        </p:txBody>
      </p:sp>
    </p:spTree>
    <p:extLst>
      <p:ext uri="{BB962C8B-B14F-4D97-AF65-F5344CB8AC3E}">
        <p14:creationId xmlns:p14="http://schemas.microsoft.com/office/powerpoint/2010/main" val="27847321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8D13197-A077-4110-8C95-A125E83C68C3}" type="datetimeFigureOut">
              <a:rPr lang="en-US" smtClean="0"/>
              <a:t>4/20/2026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5A73A8-07A1-4B78-93F7-0D0760B24807}" type="slidenum">
              <a:rPr lang="en-US" smtClean="0"/>
              <a:t>‹#›</a:t>
            </a:fld>
            <a:endParaRPr lang="en-US"/>
          </a:p>
        </p:txBody>
      </p:sp>
    </p:spTree>
    <p:extLst>
      <p:ext uri="{BB962C8B-B14F-4D97-AF65-F5344CB8AC3E}">
        <p14:creationId xmlns:p14="http://schemas.microsoft.com/office/powerpoint/2010/main" val="3252396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D13197-A077-4110-8C95-A125E83C68C3}" type="datetimeFigureOut">
              <a:rPr lang="en-US" smtClean="0"/>
              <a:t>4/20/2026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5A73A8-07A1-4B78-93F7-0D0760B24807}" type="slidenum">
              <a:rPr lang="en-US" smtClean="0"/>
              <a:t>‹#›</a:t>
            </a:fld>
            <a:endParaRPr lang="en-US"/>
          </a:p>
        </p:txBody>
      </p:sp>
    </p:spTree>
    <p:extLst>
      <p:ext uri="{BB962C8B-B14F-4D97-AF65-F5344CB8AC3E}">
        <p14:creationId xmlns:p14="http://schemas.microsoft.com/office/powerpoint/2010/main" val="1182496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E8D13197-A077-4110-8C95-A125E83C68C3}" type="datetimeFigureOut">
              <a:rPr lang="en-US" smtClean="0"/>
              <a:t>4/20/2026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5A73A8-07A1-4B78-93F7-0D0760B24807}" type="slidenum">
              <a:rPr lang="en-US" smtClean="0"/>
              <a:t>‹#›</a:t>
            </a:fld>
            <a:endParaRPr lang="en-US"/>
          </a:p>
        </p:txBody>
      </p:sp>
    </p:spTree>
    <p:extLst>
      <p:ext uri="{BB962C8B-B14F-4D97-AF65-F5344CB8AC3E}">
        <p14:creationId xmlns:p14="http://schemas.microsoft.com/office/powerpoint/2010/main" val="36385229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E8D13197-A077-4110-8C95-A125E83C68C3}" type="datetimeFigureOut">
              <a:rPr lang="en-US" smtClean="0"/>
              <a:t>4/20/2026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5A73A8-07A1-4B78-93F7-0D0760B24807}" type="slidenum">
              <a:rPr lang="en-US" smtClean="0"/>
              <a:t>‹#›</a:t>
            </a:fld>
            <a:endParaRPr lang="en-US"/>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515790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D13197-A077-4110-8C95-A125E83C68C3}" type="datetimeFigureOut">
              <a:rPr lang="en-US" smtClean="0"/>
              <a:t>4/20/2026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5A73A8-07A1-4B78-93F7-0D0760B24807}" type="slidenum">
              <a:rPr lang="en-US" smtClean="0"/>
              <a:t>‹#›</a:t>
            </a:fld>
            <a:endParaRPr lang="en-US"/>
          </a:p>
        </p:txBody>
      </p:sp>
    </p:spTree>
    <p:extLst>
      <p:ext uri="{BB962C8B-B14F-4D97-AF65-F5344CB8AC3E}">
        <p14:creationId xmlns:p14="http://schemas.microsoft.com/office/powerpoint/2010/main" val="16591526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8D13197-A077-4110-8C95-A125E83C68C3}" type="datetimeFigureOut">
              <a:rPr lang="en-US" smtClean="0"/>
              <a:t>4/20/2026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5A73A8-07A1-4B78-93F7-0D0760B24807}" type="slidenum">
              <a:rPr lang="en-US" smtClean="0"/>
              <a:t>‹#›</a:t>
            </a:fld>
            <a:endParaRPr lang="en-US"/>
          </a:p>
        </p:txBody>
      </p:sp>
    </p:spTree>
    <p:extLst>
      <p:ext uri="{BB962C8B-B14F-4D97-AF65-F5344CB8AC3E}">
        <p14:creationId xmlns:p14="http://schemas.microsoft.com/office/powerpoint/2010/main" val="40128528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8D13197-A077-4110-8C95-A125E83C68C3}" type="datetimeFigureOut">
              <a:rPr lang="en-US" smtClean="0"/>
              <a:t>4/20/2026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5A73A8-07A1-4B78-93F7-0D0760B24807}" type="slidenum">
              <a:rPr lang="en-US" smtClean="0"/>
              <a:t>‹#›</a:t>
            </a:fld>
            <a:endParaRPr lang="en-US"/>
          </a:p>
        </p:txBody>
      </p:sp>
    </p:spTree>
    <p:extLst>
      <p:ext uri="{BB962C8B-B14F-4D97-AF65-F5344CB8AC3E}">
        <p14:creationId xmlns:p14="http://schemas.microsoft.com/office/powerpoint/2010/main" val="42277309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D13197-A077-4110-8C95-A125E83C68C3}" type="datetimeFigureOut">
              <a:rPr lang="en-US" smtClean="0"/>
              <a:t>4/20/2026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5A73A8-07A1-4B78-93F7-0D0760B24807}" type="slidenum">
              <a:rPr lang="en-US" smtClean="0"/>
              <a:t>‹#›</a:t>
            </a:fld>
            <a:endParaRPr lang="en-US"/>
          </a:p>
        </p:txBody>
      </p:sp>
    </p:spTree>
    <p:extLst>
      <p:ext uri="{BB962C8B-B14F-4D97-AF65-F5344CB8AC3E}">
        <p14:creationId xmlns:p14="http://schemas.microsoft.com/office/powerpoint/2010/main" val="39953847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D13197-A077-4110-8C95-A125E83C68C3}" type="datetimeFigureOut">
              <a:rPr lang="en-US" smtClean="0"/>
              <a:t>4/20/2026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5A73A8-07A1-4B78-93F7-0D0760B24807}" type="slidenum">
              <a:rPr lang="en-US" smtClean="0"/>
              <a:t>‹#›</a:t>
            </a:fld>
            <a:endParaRPr lang="en-US"/>
          </a:p>
        </p:txBody>
      </p:sp>
    </p:spTree>
    <p:extLst>
      <p:ext uri="{BB962C8B-B14F-4D97-AF65-F5344CB8AC3E}">
        <p14:creationId xmlns:p14="http://schemas.microsoft.com/office/powerpoint/2010/main" val="891262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D13197-A077-4110-8C95-A125E83C68C3}" type="datetimeFigureOut">
              <a:rPr lang="en-US" smtClean="0"/>
              <a:t>4/20/2026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5A73A8-07A1-4B78-93F7-0D0760B24807}" type="slidenum">
              <a:rPr lang="en-US" smtClean="0"/>
              <a:t>‹#›</a:t>
            </a:fld>
            <a:endParaRPr lang="en-US"/>
          </a:p>
        </p:txBody>
      </p:sp>
    </p:spTree>
    <p:extLst>
      <p:ext uri="{BB962C8B-B14F-4D97-AF65-F5344CB8AC3E}">
        <p14:creationId xmlns:p14="http://schemas.microsoft.com/office/powerpoint/2010/main" val="4057135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D13197-A077-4110-8C95-A125E83C68C3}" type="datetimeFigureOut">
              <a:rPr lang="en-US" smtClean="0"/>
              <a:t>4/20/2026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5A73A8-07A1-4B78-93F7-0D0760B24807}" type="slidenum">
              <a:rPr lang="en-US" smtClean="0"/>
              <a:t>‹#›</a:t>
            </a:fld>
            <a:endParaRPr lang="en-US"/>
          </a:p>
        </p:txBody>
      </p:sp>
    </p:spTree>
    <p:extLst>
      <p:ext uri="{BB962C8B-B14F-4D97-AF65-F5344CB8AC3E}">
        <p14:creationId xmlns:p14="http://schemas.microsoft.com/office/powerpoint/2010/main" val="652694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8D13197-A077-4110-8C95-A125E83C68C3}" type="datetimeFigureOut">
              <a:rPr lang="en-US" smtClean="0"/>
              <a:t>4/20/2026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5A73A8-07A1-4B78-93F7-0D0760B24807}" type="slidenum">
              <a:rPr lang="en-US" smtClean="0"/>
              <a:t>‹#›</a:t>
            </a:fld>
            <a:endParaRPr lang="en-US"/>
          </a:p>
        </p:txBody>
      </p:sp>
    </p:spTree>
    <p:extLst>
      <p:ext uri="{BB962C8B-B14F-4D97-AF65-F5344CB8AC3E}">
        <p14:creationId xmlns:p14="http://schemas.microsoft.com/office/powerpoint/2010/main" val="24387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8D13197-A077-4110-8C95-A125E83C68C3}" type="datetimeFigureOut">
              <a:rPr lang="en-US" smtClean="0"/>
              <a:t>4/20/2026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5A73A8-07A1-4B78-93F7-0D0760B24807}" type="slidenum">
              <a:rPr lang="en-US" smtClean="0"/>
              <a:t>‹#›</a:t>
            </a:fld>
            <a:endParaRPr lang="en-US"/>
          </a:p>
        </p:txBody>
      </p:sp>
    </p:spTree>
    <p:extLst>
      <p:ext uri="{BB962C8B-B14F-4D97-AF65-F5344CB8AC3E}">
        <p14:creationId xmlns:p14="http://schemas.microsoft.com/office/powerpoint/2010/main" val="576626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E8D13197-A077-4110-8C95-A125E83C68C3}" type="datetimeFigureOut">
              <a:rPr lang="en-US" smtClean="0"/>
              <a:t>4/20/2026</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6D5A73A8-07A1-4B78-93F7-0D0760B24807}" type="slidenum">
              <a:rPr lang="en-US" smtClean="0"/>
              <a:t>‹#›</a:t>
            </a:fld>
            <a:endParaRPr lang="en-US"/>
          </a:p>
        </p:txBody>
      </p:sp>
    </p:spTree>
    <p:extLst>
      <p:ext uri="{BB962C8B-B14F-4D97-AF65-F5344CB8AC3E}">
        <p14:creationId xmlns:p14="http://schemas.microsoft.com/office/powerpoint/2010/main" val="2735730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8D13197-A077-4110-8C95-A125E83C68C3}" type="datetimeFigureOut">
              <a:rPr lang="en-US" smtClean="0"/>
              <a:t>4/20/2026</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6D5A73A8-07A1-4B78-93F7-0D0760B24807}" type="slidenum">
              <a:rPr lang="en-US" smtClean="0"/>
              <a:t>‹#›</a:t>
            </a:fld>
            <a:endParaRPr lang="en-US"/>
          </a:p>
        </p:txBody>
      </p:sp>
    </p:spTree>
    <p:extLst>
      <p:ext uri="{BB962C8B-B14F-4D97-AF65-F5344CB8AC3E}">
        <p14:creationId xmlns:p14="http://schemas.microsoft.com/office/powerpoint/2010/main" val="2157486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E8D13197-A077-4110-8C95-A125E83C68C3}" type="datetimeFigureOut">
              <a:rPr lang="en-US" smtClean="0"/>
              <a:t>4/20/2026</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6D5A73A8-07A1-4B78-93F7-0D0760B24807}" type="slidenum">
              <a:rPr lang="en-US" smtClean="0"/>
              <a:t>‹#›</a:t>
            </a:fld>
            <a:endParaRPr lang="en-US"/>
          </a:p>
        </p:txBody>
      </p:sp>
    </p:spTree>
    <p:extLst>
      <p:ext uri="{BB962C8B-B14F-4D97-AF65-F5344CB8AC3E}">
        <p14:creationId xmlns:p14="http://schemas.microsoft.com/office/powerpoint/2010/main" val="885502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D13197-A077-4110-8C95-A125E83C68C3}" type="datetimeFigureOut">
              <a:rPr lang="en-US" smtClean="0"/>
              <a:t>4/20/2026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5A73A8-07A1-4B78-93F7-0D0760B24807}" type="slidenum">
              <a:rPr lang="en-US" smtClean="0"/>
              <a:t>‹#›</a:t>
            </a:fld>
            <a:endParaRPr lang="en-US"/>
          </a:p>
        </p:txBody>
      </p:sp>
    </p:spTree>
    <p:extLst>
      <p:ext uri="{BB962C8B-B14F-4D97-AF65-F5344CB8AC3E}">
        <p14:creationId xmlns:p14="http://schemas.microsoft.com/office/powerpoint/2010/main" val="2101836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E8D13197-A077-4110-8C95-A125E83C68C3}" type="datetimeFigureOut">
              <a:rPr lang="en-US" smtClean="0"/>
              <a:t>4/20/2026</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5A73A8-07A1-4B78-93F7-0D0760B24807}" type="slidenum">
              <a:rPr lang="en-US" smtClean="0"/>
              <a:t>‹#›</a:t>
            </a:fld>
            <a:endParaRPr lang="en-US"/>
          </a:p>
        </p:txBody>
      </p:sp>
    </p:spTree>
    <p:extLst>
      <p:ext uri="{BB962C8B-B14F-4D97-AF65-F5344CB8AC3E}">
        <p14:creationId xmlns:p14="http://schemas.microsoft.com/office/powerpoint/2010/main" val="1924810053"/>
      </p:ext>
    </p:extLst>
  </p:cSld>
  <p:clrMap bg1="dk1" tx1="lt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comptroller.alabama.gov/mileage-rate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3E658-B887-A629-7827-ECA3310DB118}"/>
              </a:ext>
            </a:extLst>
          </p:cNvPr>
          <p:cNvSpPr>
            <a:spLocks noGrp="1"/>
          </p:cNvSpPr>
          <p:nvPr>
            <p:ph type="ctrTitle"/>
          </p:nvPr>
        </p:nvSpPr>
        <p:spPr/>
        <p:txBody>
          <a:bodyPr/>
          <a:lstStyle/>
          <a:p>
            <a:r>
              <a:rPr lang="en-US" dirty="0"/>
              <a:t>Registrars Salary and Travel Reimbursement </a:t>
            </a:r>
            <a:br>
              <a:rPr lang="en-US" dirty="0"/>
            </a:br>
            <a:r>
              <a:rPr lang="en-US" dirty="0"/>
              <a:t>(FY-2026)</a:t>
            </a:r>
          </a:p>
        </p:txBody>
      </p:sp>
      <p:sp>
        <p:nvSpPr>
          <p:cNvPr id="3" name="Subtitle 2">
            <a:extLst>
              <a:ext uri="{FF2B5EF4-FFF2-40B4-BE49-F238E27FC236}">
                <a16:creationId xmlns:a16="http://schemas.microsoft.com/office/drawing/2014/main" id="{F38926B2-D52C-5CA1-E9CA-69B282E84AA2}"/>
              </a:ext>
            </a:extLst>
          </p:cNvPr>
          <p:cNvSpPr>
            <a:spLocks noGrp="1"/>
          </p:cNvSpPr>
          <p:nvPr>
            <p:ph type="subTitle" idx="1"/>
          </p:nvPr>
        </p:nvSpPr>
        <p:spPr/>
        <p:txBody>
          <a:bodyPr>
            <a:normAutofit fontScale="70000" lnSpcReduction="20000"/>
          </a:bodyPr>
          <a:lstStyle/>
          <a:p>
            <a:r>
              <a:rPr lang="en-US" dirty="0"/>
              <a:t>Walter Dulaney</a:t>
            </a:r>
          </a:p>
          <a:p>
            <a:endParaRPr lang="en-US" dirty="0"/>
          </a:p>
          <a:p>
            <a:r>
              <a:rPr lang="en-US" dirty="0"/>
              <a:t>Revised: 11-2025</a:t>
            </a:r>
          </a:p>
        </p:txBody>
      </p:sp>
    </p:spTree>
    <p:extLst>
      <p:ext uri="{BB962C8B-B14F-4D97-AF65-F5344CB8AC3E}">
        <p14:creationId xmlns:p14="http://schemas.microsoft.com/office/powerpoint/2010/main" val="3183923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BE9A5-AFE2-4B74-E443-4CBC7E9A3DDE}"/>
              </a:ext>
            </a:extLst>
          </p:cNvPr>
          <p:cNvSpPr>
            <a:spLocks noGrp="1"/>
          </p:cNvSpPr>
          <p:nvPr>
            <p:ph type="title"/>
          </p:nvPr>
        </p:nvSpPr>
        <p:spPr/>
        <p:txBody>
          <a:bodyPr/>
          <a:lstStyle/>
          <a:p>
            <a:r>
              <a:rPr lang="en-US" dirty="0"/>
              <a:t>Label: P – Salary Pay</a:t>
            </a:r>
          </a:p>
        </p:txBody>
      </p:sp>
      <p:sp>
        <p:nvSpPr>
          <p:cNvPr id="3" name="Content Placeholder 2">
            <a:extLst>
              <a:ext uri="{FF2B5EF4-FFF2-40B4-BE49-F238E27FC236}">
                <a16:creationId xmlns:a16="http://schemas.microsoft.com/office/drawing/2014/main" id="{41CBCAAD-C870-81FD-9B0A-D16698BD38A0}"/>
              </a:ext>
            </a:extLst>
          </p:cNvPr>
          <p:cNvSpPr>
            <a:spLocks noGrp="1"/>
          </p:cNvSpPr>
          <p:nvPr>
            <p:ph idx="1"/>
          </p:nvPr>
        </p:nvSpPr>
        <p:spPr/>
        <p:txBody>
          <a:bodyPr/>
          <a:lstStyle/>
          <a:p>
            <a:r>
              <a:rPr lang="en-US" b="1" dirty="0"/>
              <a:t>P – Purge / Voter Maintenance</a:t>
            </a:r>
          </a:p>
          <a:p>
            <a:r>
              <a:rPr lang="en-US" dirty="0"/>
              <a:t>Only applicable in </a:t>
            </a:r>
            <a:r>
              <a:rPr lang="en-US" u="sng" dirty="0"/>
              <a:t>January</a:t>
            </a:r>
          </a:p>
          <a:p>
            <a:r>
              <a:rPr lang="en-US" dirty="0"/>
              <a:t>Does not count against the working days of a registrar, for reimbursement purposes</a:t>
            </a:r>
          </a:p>
          <a:p>
            <a:r>
              <a:rPr lang="en-US" dirty="0"/>
              <a:t>Paid at $115 per day (Effective October 1, 2025)</a:t>
            </a:r>
          </a:p>
          <a:p>
            <a:endParaRPr lang="en-US" dirty="0"/>
          </a:p>
          <a:p>
            <a:r>
              <a:rPr lang="en-US" b="1" u="sng" dirty="0"/>
              <a:t>PLEASE NOTE</a:t>
            </a:r>
            <a:r>
              <a:rPr lang="en-US" dirty="0"/>
              <a:t>: Any labels other than P, for January, will count against the total working days for the registrar for the year. Be sure to use the correct label in January</a:t>
            </a:r>
          </a:p>
        </p:txBody>
      </p:sp>
    </p:spTree>
    <p:extLst>
      <p:ext uri="{BB962C8B-B14F-4D97-AF65-F5344CB8AC3E}">
        <p14:creationId xmlns:p14="http://schemas.microsoft.com/office/powerpoint/2010/main" val="749120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C1F2A-85E3-8230-8D04-B5FD19CFCFAB}"/>
              </a:ext>
            </a:extLst>
          </p:cNvPr>
          <p:cNvSpPr>
            <a:spLocks noGrp="1"/>
          </p:cNvSpPr>
          <p:nvPr>
            <p:ph type="title"/>
          </p:nvPr>
        </p:nvSpPr>
        <p:spPr/>
        <p:txBody>
          <a:bodyPr/>
          <a:lstStyle/>
          <a:p>
            <a:r>
              <a:rPr lang="en-US" dirty="0"/>
              <a:t>Label: A – Salary Pay</a:t>
            </a:r>
          </a:p>
        </p:txBody>
      </p:sp>
      <p:sp>
        <p:nvSpPr>
          <p:cNvPr id="3" name="Content Placeholder 2">
            <a:extLst>
              <a:ext uri="{FF2B5EF4-FFF2-40B4-BE49-F238E27FC236}">
                <a16:creationId xmlns:a16="http://schemas.microsoft.com/office/drawing/2014/main" id="{D4AF3029-5D59-5C01-7474-CE95F445E3E7}"/>
              </a:ext>
            </a:extLst>
          </p:cNvPr>
          <p:cNvSpPr>
            <a:spLocks noGrp="1"/>
          </p:cNvSpPr>
          <p:nvPr>
            <p:ph idx="1"/>
          </p:nvPr>
        </p:nvSpPr>
        <p:spPr/>
        <p:txBody>
          <a:bodyPr>
            <a:normAutofit/>
          </a:bodyPr>
          <a:lstStyle/>
          <a:p>
            <a:r>
              <a:rPr lang="en-US" b="1" dirty="0"/>
              <a:t>A – Association Meeting / Training Days</a:t>
            </a:r>
          </a:p>
          <a:p>
            <a:r>
              <a:rPr lang="en-US" dirty="0"/>
              <a:t>Travel compensation eligible</a:t>
            </a:r>
            <a:endParaRPr lang="en-US" b="1" dirty="0"/>
          </a:p>
          <a:p>
            <a:r>
              <a:rPr lang="en-US" dirty="0"/>
              <a:t>Will be cross referenced against registrar travel forms, in addition to sign in sheets for that meeting (Must be signed by all registrars who attend)</a:t>
            </a:r>
          </a:p>
          <a:p>
            <a:r>
              <a:rPr lang="en-US" dirty="0"/>
              <a:t>Not all registrar ‘meetings’ meet the criteria for association meeting / training</a:t>
            </a:r>
          </a:p>
          <a:p>
            <a:pPr lvl="1"/>
            <a:r>
              <a:rPr lang="en-US" dirty="0"/>
              <a:t>Training/meeting must be needed in order for the registrar to perform their duties</a:t>
            </a:r>
          </a:p>
          <a:p>
            <a:pPr lvl="1"/>
            <a:r>
              <a:rPr lang="en-US" dirty="0"/>
              <a:t>Most, if not all, will have a sign in sheet that </a:t>
            </a:r>
            <a:r>
              <a:rPr lang="en-US" b="1" u="sng" dirty="0"/>
              <a:t>MUST</a:t>
            </a:r>
            <a:r>
              <a:rPr lang="en-US" dirty="0"/>
              <a:t> be signed</a:t>
            </a:r>
          </a:p>
          <a:p>
            <a:r>
              <a:rPr lang="en-US" dirty="0"/>
              <a:t>Paid at $115 per day (Effective October 1, 2025)</a:t>
            </a:r>
          </a:p>
          <a:p>
            <a:endParaRPr lang="en-US" dirty="0"/>
          </a:p>
        </p:txBody>
      </p:sp>
    </p:spTree>
    <p:extLst>
      <p:ext uri="{BB962C8B-B14F-4D97-AF65-F5344CB8AC3E}">
        <p14:creationId xmlns:p14="http://schemas.microsoft.com/office/powerpoint/2010/main" val="288818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9AAE7-4F0E-8773-B3FD-2DC9E2101D05}"/>
              </a:ext>
            </a:extLst>
          </p:cNvPr>
          <p:cNvSpPr>
            <a:spLocks noGrp="1"/>
          </p:cNvSpPr>
          <p:nvPr>
            <p:ph type="title"/>
          </p:nvPr>
        </p:nvSpPr>
        <p:spPr/>
        <p:txBody>
          <a:bodyPr/>
          <a:lstStyle/>
          <a:p>
            <a:r>
              <a:rPr lang="en-US" dirty="0"/>
              <a:t>Label: I – Salary Pay</a:t>
            </a:r>
          </a:p>
        </p:txBody>
      </p:sp>
      <p:sp>
        <p:nvSpPr>
          <p:cNvPr id="3" name="Content Placeholder 2">
            <a:extLst>
              <a:ext uri="{FF2B5EF4-FFF2-40B4-BE49-F238E27FC236}">
                <a16:creationId xmlns:a16="http://schemas.microsoft.com/office/drawing/2014/main" id="{8D327DFC-AE44-D1AC-A65C-23A7602101BD}"/>
              </a:ext>
            </a:extLst>
          </p:cNvPr>
          <p:cNvSpPr>
            <a:spLocks noGrp="1"/>
          </p:cNvSpPr>
          <p:nvPr>
            <p:ph idx="1"/>
          </p:nvPr>
        </p:nvSpPr>
        <p:spPr/>
        <p:txBody>
          <a:bodyPr/>
          <a:lstStyle/>
          <a:p>
            <a:r>
              <a:rPr lang="en-US" b="1" dirty="0"/>
              <a:t>I – Independent Training / Mentoring</a:t>
            </a:r>
          </a:p>
          <a:p>
            <a:pPr lvl="1"/>
            <a:r>
              <a:rPr lang="en-US" dirty="0"/>
              <a:t>Will most likely be used if a registrar from one county goes to another county to aid in training other registrars</a:t>
            </a:r>
          </a:p>
          <a:p>
            <a:r>
              <a:rPr lang="en-US" dirty="0"/>
              <a:t>Travel compensation eligible</a:t>
            </a:r>
          </a:p>
          <a:p>
            <a:r>
              <a:rPr lang="en-US" dirty="0"/>
              <a:t>Cross referenced against registrar travel forms</a:t>
            </a:r>
          </a:p>
          <a:p>
            <a:r>
              <a:rPr lang="en-US" dirty="0"/>
              <a:t>Paid at $115 per day (Effective October 1, 2025)</a:t>
            </a:r>
          </a:p>
          <a:p>
            <a:endParaRPr lang="en-US" dirty="0"/>
          </a:p>
        </p:txBody>
      </p:sp>
    </p:spTree>
    <p:extLst>
      <p:ext uri="{BB962C8B-B14F-4D97-AF65-F5344CB8AC3E}">
        <p14:creationId xmlns:p14="http://schemas.microsoft.com/office/powerpoint/2010/main" val="28251065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E7B6D-0057-50B4-A2D0-7A879FC84C84}"/>
              </a:ext>
            </a:extLst>
          </p:cNvPr>
          <p:cNvSpPr>
            <a:spLocks noGrp="1"/>
          </p:cNvSpPr>
          <p:nvPr>
            <p:ph type="title"/>
          </p:nvPr>
        </p:nvSpPr>
        <p:spPr/>
        <p:txBody>
          <a:bodyPr/>
          <a:lstStyle/>
          <a:p>
            <a:r>
              <a:rPr lang="en-US" dirty="0"/>
              <a:t>Label: L – Salary Pay</a:t>
            </a:r>
          </a:p>
        </p:txBody>
      </p:sp>
      <p:sp>
        <p:nvSpPr>
          <p:cNvPr id="3" name="Content Placeholder 2">
            <a:extLst>
              <a:ext uri="{FF2B5EF4-FFF2-40B4-BE49-F238E27FC236}">
                <a16:creationId xmlns:a16="http://schemas.microsoft.com/office/drawing/2014/main" id="{8CDCDD35-ADA0-B148-5D5E-5E2080A57D79}"/>
              </a:ext>
            </a:extLst>
          </p:cNvPr>
          <p:cNvSpPr>
            <a:spLocks noGrp="1"/>
          </p:cNvSpPr>
          <p:nvPr>
            <p:ph idx="1"/>
          </p:nvPr>
        </p:nvSpPr>
        <p:spPr/>
        <p:txBody>
          <a:bodyPr/>
          <a:lstStyle/>
          <a:p>
            <a:r>
              <a:rPr lang="en-US" b="1" dirty="0"/>
              <a:t>L – Legislative Committee Meeting</a:t>
            </a:r>
          </a:p>
          <a:p>
            <a:r>
              <a:rPr lang="en-US" dirty="0"/>
              <a:t>Travel compensation eligible</a:t>
            </a:r>
            <a:endParaRPr lang="en-US" b="1" dirty="0"/>
          </a:p>
          <a:p>
            <a:r>
              <a:rPr lang="en-US" dirty="0"/>
              <a:t>Cross referenced against registrar travel forms, if applicable</a:t>
            </a:r>
          </a:p>
          <a:p>
            <a:r>
              <a:rPr lang="en-US" dirty="0"/>
              <a:t>Legislative agenda </a:t>
            </a:r>
            <a:r>
              <a:rPr lang="en-US" b="1" u="sng" dirty="0"/>
              <a:t>MUST</a:t>
            </a:r>
            <a:r>
              <a:rPr lang="en-US" dirty="0"/>
              <a:t> be attached with reimbursement request</a:t>
            </a:r>
          </a:p>
          <a:p>
            <a:r>
              <a:rPr lang="en-US" dirty="0"/>
              <a:t>Paid at $115 per day(Effective October 1, 2025)</a:t>
            </a:r>
          </a:p>
          <a:p>
            <a:endParaRPr lang="en-US" dirty="0"/>
          </a:p>
          <a:p>
            <a:endParaRPr lang="en-US" dirty="0"/>
          </a:p>
        </p:txBody>
      </p:sp>
    </p:spTree>
    <p:extLst>
      <p:ext uri="{BB962C8B-B14F-4D97-AF65-F5344CB8AC3E}">
        <p14:creationId xmlns:p14="http://schemas.microsoft.com/office/powerpoint/2010/main" val="25004269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FD97C-5572-DC07-3013-4905CE6AC61D}"/>
              </a:ext>
            </a:extLst>
          </p:cNvPr>
          <p:cNvSpPr>
            <a:spLocks noGrp="1"/>
          </p:cNvSpPr>
          <p:nvPr>
            <p:ph type="title"/>
          </p:nvPr>
        </p:nvSpPr>
        <p:spPr/>
        <p:txBody>
          <a:bodyPr/>
          <a:lstStyle/>
          <a:p>
            <a:r>
              <a:rPr lang="en-US" dirty="0"/>
              <a:t>Label: T</a:t>
            </a:r>
          </a:p>
        </p:txBody>
      </p:sp>
      <p:sp>
        <p:nvSpPr>
          <p:cNvPr id="3" name="Content Placeholder 2">
            <a:extLst>
              <a:ext uri="{FF2B5EF4-FFF2-40B4-BE49-F238E27FC236}">
                <a16:creationId xmlns:a16="http://schemas.microsoft.com/office/drawing/2014/main" id="{858615E6-2339-E8EC-AB7A-65C9DCCEA0E8}"/>
              </a:ext>
            </a:extLst>
          </p:cNvPr>
          <p:cNvSpPr>
            <a:spLocks noGrp="1"/>
          </p:cNvSpPr>
          <p:nvPr>
            <p:ph idx="1"/>
          </p:nvPr>
        </p:nvSpPr>
        <p:spPr/>
        <p:txBody>
          <a:bodyPr/>
          <a:lstStyle/>
          <a:p>
            <a:r>
              <a:rPr lang="en-US" b="1" dirty="0"/>
              <a:t>T – Travel Day</a:t>
            </a:r>
          </a:p>
          <a:p>
            <a:pPr lvl="1"/>
            <a:r>
              <a:rPr lang="en-US" dirty="0"/>
              <a:t>Used for days when a registrar did not perform work and did not attend training, but did travel</a:t>
            </a:r>
          </a:p>
          <a:p>
            <a:r>
              <a:rPr lang="en-US" b="1" u="sng" dirty="0"/>
              <a:t>NOT</a:t>
            </a:r>
            <a:r>
              <a:rPr lang="en-US" dirty="0"/>
              <a:t> eligible for salary reimbursement, only eligible for travel compensation</a:t>
            </a:r>
          </a:p>
          <a:p>
            <a:r>
              <a:rPr lang="en-US" dirty="0"/>
              <a:t>Dates must agree with travel request forms</a:t>
            </a:r>
          </a:p>
        </p:txBody>
      </p:sp>
    </p:spTree>
    <p:extLst>
      <p:ext uri="{BB962C8B-B14F-4D97-AF65-F5344CB8AC3E}">
        <p14:creationId xmlns:p14="http://schemas.microsoft.com/office/powerpoint/2010/main" val="23131496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801DA-8D26-445A-7677-A83DFD56DF6B}"/>
              </a:ext>
            </a:extLst>
          </p:cNvPr>
          <p:cNvSpPr>
            <a:spLocks noGrp="1"/>
          </p:cNvSpPr>
          <p:nvPr>
            <p:ph type="title"/>
          </p:nvPr>
        </p:nvSpPr>
        <p:spPr/>
        <p:txBody>
          <a:bodyPr/>
          <a:lstStyle/>
          <a:p>
            <a:r>
              <a:rPr lang="en-US" b="1" dirty="0"/>
              <a:t>Basics – Travel Compensation</a:t>
            </a:r>
          </a:p>
        </p:txBody>
      </p:sp>
      <p:sp>
        <p:nvSpPr>
          <p:cNvPr id="3" name="Content Placeholder 2">
            <a:extLst>
              <a:ext uri="{FF2B5EF4-FFF2-40B4-BE49-F238E27FC236}">
                <a16:creationId xmlns:a16="http://schemas.microsoft.com/office/drawing/2014/main" id="{E758FD11-76DD-100A-1F32-BBFB70126A7F}"/>
              </a:ext>
            </a:extLst>
          </p:cNvPr>
          <p:cNvSpPr>
            <a:spLocks noGrp="1"/>
          </p:cNvSpPr>
          <p:nvPr>
            <p:ph idx="1"/>
          </p:nvPr>
        </p:nvSpPr>
        <p:spPr/>
        <p:txBody>
          <a:bodyPr/>
          <a:lstStyle/>
          <a:p>
            <a:r>
              <a:rPr lang="en-US" dirty="0"/>
              <a:t>Dates, points of travel, mileage, hours of departure and hours of return must be detailed and legible</a:t>
            </a:r>
          </a:p>
          <a:p>
            <a:r>
              <a:rPr lang="en-US" dirty="0"/>
              <a:t>Agenda is needed for reimbursement, when applicable</a:t>
            </a:r>
          </a:p>
          <a:p>
            <a:r>
              <a:rPr lang="en-US" dirty="0"/>
              <a:t>If lesser than per diem is claimed, registrar must sign the signature line indicating such on the reimbursement claim form as well</a:t>
            </a:r>
          </a:p>
          <a:p>
            <a:r>
              <a:rPr lang="en-US" dirty="0"/>
              <a:t>Labels A, I, T, and L </a:t>
            </a:r>
            <a:r>
              <a:rPr lang="en-US" u="sng" dirty="0"/>
              <a:t>are</a:t>
            </a:r>
            <a:r>
              <a:rPr lang="en-US" dirty="0"/>
              <a:t> eligible for travel reimbursement</a:t>
            </a:r>
          </a:p>
        </p:txBody>
      </p:sp>
    </p:spTree>
    <p:extLst>
      <p:ext uri="{BB962C8B-B14F-4D97-AF65-F5344CB8AC3E}">
        <p14:creationId xmlns:p14="http://schemas.microsoft.com/office/powerpoint/2010/main" val="227720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B8EF7-1555-91F5-3545-B4E328BE6695}"/>
              </a:ext>
            </a:extLst>
          </p:cNvPr>
          <p:cNvSpPr>
            <a:spLocks noGrp="1"/>
          </p:cNvSpPr>
          <p:nvPr>
            <p:ph type="title"/>
          </p:nvPr>
        </p:nvSpPr>
        <p:spPr/>
        <p:txBody>
          <a:bodyPr/>
          <a:lstStyle/>
          <a:p>
            <a:r>
              <a:rPr lang="en-US" dirty="0"/>
              <a:t>Per Diem vs. Actual Expense</a:t>
            </a:r>
          </a:p>
        </p:txBody>
      </p:sp>
      <p:sp>
        <p:nvSpPr>
          <p:cNvPr id="3" name="Content Placeholder 2">
            <a:extLst>
              <a:ext uri="{FF2B5EF4-FFF2-40B4-BE49-F238E27FC236}">
                <a16:creationId xmlns:a16="http://schemas.microsoft.com/office/drawing/2014/main" id="{17B4C657-1549-7798-1A06-BADEF0317065}"/>
              </a:ext>
            </a:extLst>
          </p:cNvPr>
          <p:cNvSpPr>
            <a:spLocks noGrp="1"/>
          </p:cNvSpPr>
          <p:nvPr>
            <p:ph idx="1"/>
          </p:nvPr>
        </p:nvSpPr>
        <p:spPr/>
        <p:txBody>
          <a:bodyPr/>
          <a:lstStyle/>
          <a:p>
            <a:r>
              <a:rPr lang="en-US" b="1" dirty="0"/>
              <a:t>Per Diem </a:t>
            </a:r>
            <a:r>
              <a:rPr lang="en-US" dirty="0"/>
              <a:t>– capped reimbursement established upon certain criteria.</a:t>
            </a:r>
          </a:p>
          <a:p>
            <a:pPr lvl="1"/>
            <a:r>
              <a:rPr lang="en-US" dirty="0"/>
              <a:t>Based on how a regular State employee is reimbursed</a:t>
            </a:r>
          </a:p>
          <a:p>
            <a:pPr lvl="1"/>
            <a:r>
              <a:rPr lang="en-US" dirty="0"/>
              <a:t>Tends to be simpler</a:t>
            </a:r>
          </a:p>
          <a:p>
            <a:r>
              <a:rPr lang="en-US" b="1" dirty="0"/>
              <a:t>Actual Expense </a:t>
            </a:r>
            <a:r>
              <a:rPr lang="en-US" dirty="0"/>
              <a:t>– reimbursement based on what was actually expensed for travel</a:t>
            </a:r>
          </a:p>
          <a:p>
            <a:pPr lvl="1"/>
            <a:r>
              <a:rPr lang="en-US" dirty="0"/>
              <a:t>Tends to be more complex and more involved</a:t>
            </a:r>
          </a:p>
          <a:p>
            <a:pPr lvl="1"/>
            <a:r>
              <a:rPr lang="en-US" dirty="0"/>
              <a:t>More forms to fill out, and must be filled out in a specific manner</a:t>
            </a:r>
          </a:p>
          <a:p>
            <a:endParaRPr lang="en-US" dirty="0"/>
          </a:p>
          <a:p>
            <a:r>
              <a:rPr lang="en-US" b="1" dirty="0"/>
              <a:t>ONLY </a:t>
            </a:r>
            <a:r>
              <a:rPr lang="en-US" b="1" u="sng" dirty="0"/>
              <a:t>ONE</a:t>
            </a:r>
            <a:r>
              <a:rPr lang="en-US" b="1" dirty="0"/>
              <a:t> OF THESE TWO OPTIONS CAN BE CLAIMED WHEN REQUESTING TRAVEL REIMBURSEMENT</a:t>
            </a:r>
          </a:p>
        </p:txBody>
      </p:sp>
    </p:spTree>
    <p:extLst>
      <p:ext uri="{BB962C8B-B14F-4D97-AF65-F5344CB8AC3E}">
        <p14:creationId xmlns:p14="http://schemas.microsoft.com/office/powerpoint/2010/main" val="32808528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AE47D-0C6A-5AE9-B883-D8768F18FCA1}"/>
              </a:ext>
            </a:extLst>
          </p:cNvPr>
          <p:cNvSpPr>
            <a:spLocks noGrp="1"/>
          </p:cNvSpPr>
          <p:nvPr>
            <p:ph type="title"/>
          </p:nvPr>
        </p:nvSpPr>
        <p:spPr/>
        <p:txBody>
          <a:bodyPr/>
          <a:lstStyle/>
          <a:p>
            <a:r>
              <a:rPr lang="en-US" dirty="0"/>
              <a:t>Per Diem</a:t>
            </a:r>
          </a:p>
        </p:txBody>
      </p:sp>
      <p:sp>
        <p:nvSpPr>
          <p:cNvPr id="3" name="Content Placeholder 2">
            <a:extLst>
              <a:ext uri="{FF2B5EF4-FFF2-40B4-BE49-F238E27FC236}">
                <a16:creationId xmlns:a16="http://schemas.microsoft.com/office/drawing/2014/main" id="{C60B9E56-3181-A662-78C8-64DF75C51468}"/>
              </a:ext>
            </a:extLst>
          </p:cNvPr>
          <p:cNvSpPr>
            <a:spLocks noGrp="1"/>
          </p:cNvSpPr>
          <p:nvPr>
            <p:ph idx="1"/>
          </p:nvPr>
        </p:nvSpPr>
        <p:spPr/>
        <p:txBody>
          <a:bodyPr/>
          <a:lstStyle/>
          <a:p>
            <a:r>
              <a:rPr lang="en-US" dirty="0"/>
              <a:t>Travel </a:t>
            </a:r>
            <a:r>
              <a:rPr lang="en-US" b="1" dirty="0"/>
              <a:t>greater</a:t>
            </a:r>
            <a:r>
              <a:rPr lang="en-US" dirty="0"/>
              <a:t> than </a:t>
            </a:r>
            <a:r>
              <a:rPr lang="en-US" u="sng" dirty="0"/>
              <a:t>6 hours</a:t>
            </a:r>
            <a:r>
              <a:rPr lang="en-US" dirty="0"/>
              <a:t> but </a:t>
            </a:r>
            <a:r>
              <a:rPr lang="en-US" b="1" dirty="0"/>
              <a:t>less</a:t>
            </a:r>
            <a:r>
              <a:rPr lang="en-US" dirty="0"/>
              <a:t> than </a:t>
            </a:r>
            <a:r>
              <a:rPr lang="en-US" u="sng" dirty="0"/>
              <a:t>12 hours</a:t>
            </a:r>
            <a:r>
              <a:rPr lang="en-US" dirty="0"/>
              <a:t> = $12.75</a:t>
            </a:r>
          </a:p>
          <a:p>
            <a:r>
              <a:rPr lang="en-US" dirty="0"/>
              <a:t>Travel </a:t>
            </a:r>
            <a:r>
              <a:rPr lang="en-US" b="1" dirty="0"/>
              <a:t>greater</a:t>
            </a:r>
            <a:r>
              <a:rPr lang="en-US" dirty="0"/>
              <a:t> than </a:t>
            </a:r>
            <a:r>
              <a:rPr lang="en-US" u="sng" dirty="0"/>
              <a:t>12+ hours</a:t>
            </a:r>
            <a:r>
              <a:rPr lang="en-US" dirty="0"/>
              <a:t> but </a:t>
            </a:r>
            <a:r>
              <a:rPr lang="en-US" b="1" dirty="0"/>
              <a:t>less</a:t>
            </a:r>
            <a:r>
              <a:rPr lang="en-US" dirty="0"/>
              <a:t> than </a:t>
            </a:r>
            <a:r>
              <a:rPr lang="en-US" u="sng" dirty="0"/>
              <a:t>overnight</a:t>
            </a:r>
            <a:r>
              <a:rPr lang="en-US" dirty="0"/>
              <a:t> = $34.00</a:t>
            </a:r>
          </a:p>
          <a:p>
            <a:r>
              <a:rPr lang="en-US" b="1" u="sng" dirty="0"/>
              <a:t>Only one overnight</a:t>
            </a:r>
            <a:r>
              <a:rPr lang="en-US" u="sng" dirty="0"/>
              <a:t> </a:t>
            </a:r>
            <a:r>
              <a:rPr lang="en-US" dirty="0"/>
              <a:t>stay = $85 per day </a:t>
            </a:r>
          </a:p>
          <a:p>
            <a:pPr lvl="1"/>
            <a:r>
              <a:rPr lang="en-US" dirty="0"/>
              <a:t>Will result in a total of $170 of per diem</a:t>
            </a:r>
          </a:p>
          <a:p>
            <a:r>
              <a:rPr lang="en-US" b="1" u="sng" dirty="0"/>
              <a:t>More than one overnight </a:t>
            </a:r>
            <a:r>
              <a:rPr lang="en-US" dirty="0"/>
              <a:t>stay = $100 per day</a:t>
            </a:r>
          </a:p>
        </p:txBody>
      </p:sp>
    </p:spTree>
    <p:extLst>
      <p:ext uri="{BB962C8B-B14F-4D97-AF65-F5344CB8AC3E}">
        <p14:creationId xmlns:p14="http://schemas.microsoft.com/office/powerpoint/2010/main" val="42496147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DCB62-94EE-7272-E0AE-DBC852DDD439}"/>
              </a:ext>
            </a:extLst>
          </p:cNvPr>
          <p:cNvSpPr>
            <a:spLocks noGrp="1"/>
          </p:cNvSpPr>
          <p:nvPr>
            <p:ph type="title"/>
          </p:nvPr>
        </p:nvSpPr>
        <p:spPr/>
        <p:txBody>
          <a:bodyPr/>
          <a:lstStyle/>
          <a:p>
            <a:r>
              <a:rPr lang="en-US" dirty="0"/>
              <a:t>Actual Expenses</a:t>
            </a:r>
          </a:p>
        </p:txBody>
      </p:sp>
      <p:sp>
        <p:nvSpPr>
          <p:cNvPr id="3" name="Content Placeholder 2">
            <a:extLst>
              <a:ext uri="{FF2B5EF4-FFF2-40B4-BE49-F238E27FC236}">
                <a16:creationId xmlns:a16="http://schemas.microsoft.com/office/drawing/2014/main" id="{331C39C3-7E30-1365-BA7B-7B25F415AEFE}"/>
              </a:ext>
            </a:extLst>
          </p:cNvPr>
          <p:cNvSpPr>
            <a:spLocks noGrp="1"/>
          </p:cNvSpPr>
          <p:nvPr>
            <p:ph idx="1"/>
          </p:nvPr>
        </p:nvSpPr>
        <p:spPr/>
        <p:txBody>
          <a:bodyPr/>
          <a:lstStyle/>
          <a:p>
            <a:r>
              <a:rPr lang="en-US" dirty="0"/>
              <a:t>Non-overnight travel (day travel) </a:t>
            </a:r>
            <a:r>
              <a:rPr lang="en-US" b="1" dirty="0"/>
              <a:t>NOT</a:t>
            </a:r>
            <a:r>
              <a:rPr lang="en-US" dirty="0"/>
              <a:t> eligible</a:t>
            </a:r>
          </a:p>
          <a:p>
            <a:r>
              <a:rPr lang="en-US" dirty="0"/>
              <a:t>Requirements are the same as State employees</a:t>
            </a:r>
          </a:p>
          <a:p>
            <a:r>
              <a:rPr lang="en-US" dirty="0"/>
              <a:t>Travel expenses must be </a:t>
            </a:r>
            <a:r>
              <a:rPr lang="en-US" u="sng" dirty="0"/>
              <a:t>estimated</a:t>
            </a:r>
            <a:r>
              <a:rPr lang="en-US" dirty="0"/>
              <a:t> and </a:t>
            </a:r>
            <a:r>
              <a:rPr lang="en-US" u="sng" dirty="0"/>
              <a:t>approved</a:t>
            </a:r>
            <a:r>
              <a:rPr lang="en-US" dirty="0"/>
              <a:t> by the county </a:t>
            </a:r>
            <a:r>
              <a:rPr lang="en-US" b="1" u="sng" dirty="0"/>
              <a:t>prior</a:t>
            </a:r>
            <a:r>
              <a:rPr lang="en-US" dirty="0"/>
              <a:t> to travel</a:t>
            </a:r>
          </a:p>
          <a:p>
            <a:r>
              <a:rPr lang="en-US" dirty="0"/>
              <a:t>Once the travel has concluded, actual travel expenses must be recorded, and approved for reimbursement by the county and sent to the State Comptroller</a:t>
            </a:r>
          </a:p>
          <a:p>
            <a:r>
              <a:rPr lang="en-US" dirty="0"/>
              <a:t>Both forms, signed, must be sent with the travel reimbursement request</a:t>
            </a:r>
          </a:p>
          <a:p>
            <a:endParaRPr lang="en-US" dirty="0"/>
          </a:p>
          <a:p>
            <a:endParaRPr lang="en-US" dirty="0"/>
          </a:p>
        </p:txBody>
      </p:sp>
    </p:spTree>
    <p:extLst>
      <p:ext uri="{BB962C8B-B14F-4D97-AF65-F5344CB8AC3E}">
        <p14:creationId xmlns:p14="http://schemas.microsoft.com/office/powerpoint/2010/main" val="22946386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734A9-BD08-C26B-474B-FAD53BC1CE1C}"/>
              </a:ext>
            </a:extLst>
          </p:cNvPr>
          <p:cNvSpPr>
            <a:spLocks noGrp="1"/>
          </p:cNvSpPr>
          <p:nvPr>
            <p:ph type="title"/>
          </p:nvPr>
        </p:nvSpPr>
        <p:spPr/>
        <p:txBody>
          <a:bodyPr/>
          <a:lstStyle/>
          <a:p>
            <a:r>
              <a:rPr lang="en-US" dirty="0"/>
              <a:t>Mileage</a:t>
            </a:r>
          </a:p>
        </p:txBody>
      </p:sp>
      <p:sp>
        <p:nvSpPr>
          <p:cNvPr id="3" name="Content Placeholder 2">
            <a:extLst>
              <a:ext uri="{FF2B5EF4-FFF2-40B4-BE49-F238E27FC236}">
                <a16:creationId xmlns:a16="http://schemas.microsoft.com/office/drawing/2014/main" id="{E52F2492-9ABF-A2FE-F9B4-E2BF974B5F54}"/>
              </a:ext>
            </a:extLst>
          </p:cNvPr>
          <p:cNvSpPr>
            <a:spLocks noGrp="1"/>
          </p:cNvSpPr>
          <p:nvPr>
            <p:ph idx="1"/>
          </p:nvPr>
        </p:nvSpPr>
        <p:spPr/>
        <p:txBody>
          <a:bodyPr/>
          <a:lstStyle/>
          <a:p>
            <a:r>
              <a:rPr lang="en-US" dirty="0"/>
              <a:t>Based upon what a state employee would be reimbursed for traveling in their own personal vehicle </a:t>
            </a:r>
            <a:r>
              <a:rPr lang="en-US" b="1" u="sng" dirty="0"/>
              <a:t>OR </a:t>
            </a:r>
            <a:r>
              <a:rPr lang="en-US" dirty="0"/>
              <a:t>what a county employee would be reimbursed for traveling in their own personal vehicle (Whichever is greater)</a:t>
            </a:r>
          </a:p>
          <a:p>
            <a:pPr lvl="1"/>
            <a:r>
              <a:rPr lang="en-US" dirty="0"/>
              <a:t>State mileage rate: $0.70 per mile (Starting January 1, 2025)</a:t>
            </a:r>
          </a:p>
          <a:p>
            <a:r>
              <a:rPr lang="en-US" dirty="0"/>
              <a:t>Mileage Rate Changes periodically</a:t>
            </a:r>
          </a:p>
          <a:p>
            <a:r>
              <a:rPr lang="en-US" dirty="0">
                <a:hlinkClick r:id="rId2"/>
              </a:rPr>
              <a:t>https://comptroller.alabama.gov/mileage-rates/</a:t>
            </a:r>
            <a:r>
              <a:rPr lang="en-US" dirty="0"/>
              <a:t> </a:t>
            </a:r>
          </a:p>
        </p:txBody>
      </p:sp>
    </p:spTree>
    <p:extLst>
      <p:ext uri="{BB962C8B-B14F-4D97-AF65-F5344CB8AC3E}">
        <p14:creationId xmlns:p14="http://schemas.microsoft.com/office/powerpoint/2010/main" val="2724517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BC7E1-F14F-96E4-9867-A1E7C1493C45}"/>
              </a:ext>
            </a:extLst>
          </p:cNvPr>
          <p:cNvSpPr>
            <a:spLocks noGrp="1"/>
          </p:cNvSpPr>
          <p:nvPr>
            <p:ph type="title"/>
          </p:nvPr>
        </p:nvSpPr>
        <p:spPr/>
        <p:txBody>
          <a:bodyPr/>
          <a:lstStyle/>
          <a:p>
            <a:r>
              <a:rPr lang="en-US" dirty="0"/>
              <a:t>Code of Alabama</a:t>
            </a:r>
          </a:p>
        </p:txBody>
      </p:sp>
      <p:sp>
        <p:nvSpPr>
          <p:cNvPr id="3" name="Content Placeholder 2">
            <a:extLst>
              <a:ext uri="{FF2B5EF4-FFF2-40B4-BE49-F238E27FC236}">
                <a16:creationId xmlns:a16="http://schemas.microsoft.com/office/drawing/2014/main" id="{57CBB729-A9EE-A70F-A2C7-02FDD39FDF41}"/>
              </a:ext>
            </a:extLst>
          </p:cNvPr>
          <p:cNvSpPr>
            <a:spLocks noGrp="1"/>
          </p:cNvSpPr>
          <p:nvPr>
            <p:ph idx="1"/>
          </p:nvPr>
        </p:nvSpPr>
        <p:spPr/>
        <p:txBody>
          <a:bodyPr/>
          <a:lstStyle/>
          <a:p>
            <a:r>
              <a:rPr lang="en-US" dirty="0"/>
              <a:t>Section 17-3-5 details registrar compensation, however there are other sections, chapters and articles that pertain to registrars</a:t>
            </a:r>
          </a:p>
          <a:p>
            <a:r>
              <a:rPr lang="en-US" dirty="0"/>
              <a:t>The State Comptroller is responsible for reimbursing counties for registrar salary and travel compensation</a:t>
            </a:r>
          </a:p>
          <a:p>
            <a:pPr lvl="1"/>
            <a:r>
              <a:rPr lang="en-US" dirty="0"/>
              <a:t>The State Comptroller is responsible for verifying and auditing registrar reimbursement requests to ensure enough information is provided to ensure compliance with the code of AL</a:t>
            </a:r>
          </a:p>
          <a:p>
            <a:pPr lvl="1"/>
            <a:r>
              <a:rPr lang="en-US" dirty="0"/>
              <a:t>The Secretary of State (SOS) is also involved in this process, and the State Comptroller works closely with SOS to ensure the code of AL is adhered to</a:t>
            </a:r>
          </a:p>
        </p:txBody>
      </p:sp>
    </p:spTree>
    <p:extLst>
      <p:ext uri="{BB962C8B-B14F-4D97-AF65-F5344CB8AC3E}">
        <p14:creationId xmlns:p14="http://schemas.microsoft.com/office/powerpoint/2010/main" val="20969204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F49CC-BAAC-EFE2-9812-213E79402243}"/>
              </a:ext>
            </a:extLst>
          </p:cNvPr>
          <p:cNvSpPr>
            <a:spLocks noGrp="1"/>
          </p:cNvSpPr>
          <p:nvPr>
            <p:ph type="title"/>
          </p:nvPr>
        </p:nvSpPr>
        <p:spPr/>
        <p:txBody>
          <a:bodyPr/>
          <a:lstStyle/>
          <a:p>
            <a:r>
              <a:rPr lang="en-US" dirty="0"/>
              <a:t>Per Diem Required Forms</a:t>
            </a:r>
            <a:endParaRPr lang="en-US" u="sng" dirty="0"/>
          </a:p>
        </p:txBody>
      </p:sp>
      <p:sp>
        <p:nvSpPr>
          <p:cNvPr id="4" name="Content Placeholder 3">
            <a:extLst>
              <a:ext uri="{FF2B5EF4-FFF2-40B4-BE49-F238E27FC236}">
                <a16:creationId xmlns:a16="http://schemas.microsoft.com/office/drawing/2014/main" id="{D626754C-D064-026C-1607-03ACC344637F}"/>
              </a:ext>
            </a:extLst>
          </p:cNvPr>
          <p:cNvSpPr>
            <a:spLocks noGrp="1"/>
          </p:cNvSpPr>
          <p:nvPr>
            <p:ph sz="half" idx="1"/>
          </p:nvPr>
        </p:nvSpPr>
        <p:spPr>
          <a:xfrm>
            <a:off x="1103312" y="2060575"/>
            <a:ext cx="10074761" cy="4195763"/>
          </a:xfrm>
        </p:spPr>
        <p:txBody>
          <a:bodyPr>
            <a:normAutofit/>
          </a:bodyPr>
          <a:lstStyle/>
          <a:p>
            <a:pPr marL="342900" marR="0" lvl="0" indent="-342900" algn="l" defTabSz="457200" rtl="0" eaLnBrk="1" fontAlgn="auto" latinLnBrk="0" hangingPunct="1">
              <a:lnSpc>
                <a:spcPct val="100000"/>
              </a:lnSpc>
              <a:spcBef>
                <a:spcPct val="20000"/>
              </a:spcBef>
              <a:spcAft>
                <a:spcPts val="600"/>
              </a:spcAft>
              <a:buClr>
                <a:srgbClr val="1CADE4"/>
              </a:buClr>
              <a:buSzTx/>
              <a:buFont typeface="Wingdings 2" charset="2"/>
              <a:buChar char=""/>
              <a:tabLst/>
              <a:defRPr/>
            </a:pPr>
            <a:r>
              <a:rPr kumimoji="0" lang="en-US" sz="2400" b="0" i="0" u="none" strike="noStrike" kern="1200" cap="none" spc="0" normalizeH="0" baseline="0" noProof="0" dirty="0">
                <a:ln>
                  <a:noFill/>
                </a:ln>
                <a:solidFill>
                  <a:prstClr val="white"/>
                </a:solidFill>
                <a:effectLst/>
                <a:uLnTx/>
                <a:uFillTx/>
                <a:latin typeface="Century Gothic" panose="020B0502020202020204"/>
                <a:ea typeface="+mn-ea"/>
                <a:cs typeface="+mn-cs"/>
              </a:rPr>
              <a:t>Per Diem Only</a:t>
            </a:r>
          </a:p>
          <a:p>
            <a:pPr marL="800100" marR="0" lvl="1" indent="-342900" algn="l" defTabSz="457200" rtl="0" eaLnBrk="1" fontAlgn="auto" latinLnBrk="0" hangingPunct="1">
              <a:lnSpc>
                <a:spcPct val="100000"/>
              </a:lnSpc>
              <a:spcBef>
                <a:spcPct val="20000"/>
              </a:spcBef>
              <a:spcAft>
                <a:spcPts val="600"/>
              </a:spcAft>
              <a:buClr>
                <a:srgbClr val="1CADE4"/>
              </a:buClr>
              <a:buSzTx/>
              <a:buFont typeface="+mj-lt"/>
              <a:buAutoNum type="arabicPeriod"/>
              <a:tabLst/>
              <a:defRPr/>
            </a:pPr>
            <a:r>
              <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rPr>
              <a:t>Reimbursement Travel Voucher for Board of Registrars</a:t>
            </a:r>
          </a:p>
          <a:p>
            <a:pPr marL="1143000" marR="0" lvl="2" indent="-228600" algn="l" defTabSz="457200" rtl="0" eaLnBrk="1" fontAlgn="auto" latinLnBrk="0" hangingPunct="1">
              <a:lnSpc>
                <a:spcPct val="100000"/>
              </a:lnSpc>
              <a:spcBef>
                <a:spcPct val="20000"/>
              </a:spcBef>
              <a:spcAft>
                <a:spcPts val="600"/>
              </a:spcAft>
              <a:buClr>
                <a:srgbClr val="1CADE4"/>
              </a:buClr>
              <a:buSzTx/>
              <a:buFont typeface="Wingdings 2" charset="2"/>
              <a:buChar char=""/>
              <a:tabLst/>
              <a:defRPr/>
            </a:pPr>
            <a:r>
              <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rPr>
              <a:t>Must be signed</a:t>
            </a:r>
          </a:p>
          <a:p>
            <a:pPr marL="800100" marR="0" lvl="1" indent="-342900" algn="l" defTabSz="457200" rtl="0" eaLnBrk="1" fontAlgn="auto" latinLnBrk="0" hangingPunct="1">
              <a:lnSpc>
                <a:spcPct val="100000"/>
              </a:lnSpc>
              <a:spcBef>
                <a:spcPct val="20000"/>
              </a:spcBef>
              <a:spcAft>
                <a:spcPts val="600"/>
              </a:spcAft>
              <a:buClr>
                <a:srgbClr val="1CADE4"/>
              </a:buClr>
              <a:buSzTx/>
              <a:buFont typeface="+mj-lt"/>
              <a:buAutoNum type="arabicPeriod"/>
              <a:tabLst/>
              <a:defRPr/>
            </a:pPr>
            <a:r>
              <a:rPr kumimoji="0" lang="en-US" sz="2000" b="0" i="0" u="none" strike="noStrike" kern="1200" cap="none" spc="0" normalizeH="0" baseline="0" noProof="0" dirty="0">
                <a:ln>
                  <a:noFill/>
                </a:ln>
                <a:solidFill>
                  <a:prstClr val="white"/>
                </a:solidFill>
                <a:effectLst/>
                <a:uLnTx/>
                <a:uFillTx/>
                <a:latin typeface="Century Gothic" panose="020B0502020202020204"/>
                <a:ea typeface="+mn-ea"/>
                <a:cs typeface="+mn-cs"/>
              </a:rPr>
              <a:t>Board of Registrars Travel Reimbursement Claim</a:t>
            </a:r>
          </a:p>
          <a:p>
            <a:pPr marL="1143000" marR="0" lvl="2" indent="-228600" algn="l" defTabSz="457200" rtl="0" eaLnBrk="1" fontAlgn="auto" latinLnBrk="0" hangingPunct="1">
              <a:lnSpc>
                <a:spcPct val="100000"/>
              </a:lnSpc>
              <a:spcBef>
                <a:spcPct val="20000"/>
              </a:spcBef>
              <a:spcAft>
                <a:spcPts val="600"/>
              </a:spcAft>
              <a:buClr>
                <a:srgbClr val="1CADE4"/>
              </a:buClr>
              <a:buSzTx/>
              <a:buFont typeface="Wingdings 2" charset="2"/>
              <a:buChar char=""/>
              <a:tabLst/>
              <a:defRPr/>
            </a:pPr>
            <a:r>
              <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rPr>
              <a:t>Must be Signed</a:t>
            </a:r>
          </a:p>
          <a:p>
            <a:pPr marL="742950" marR="0" lvl="1" indent="-285750" algn="l" defTabSz="457200" rtl="0" eaLnBrk="1" fontAlgn="auto" latinLnBrk="0" hangingPunct="1">
              <a:lnSpc>
                <a:spcPct val="100000"/>
              </a:lnSpc>
              <a:spcBef>
                <a:spcPct val="20000"/>
              </a:spcBef>
              <a:spcAft>
                <a:spcPts val="600"/>
              </a:spcAft>
              <a:buClr>
                <a:srgbClr val="1CADE4"/>
              </a:buClr>
              <a:buSzTx/>
              <a:buFont typeface="Wingdings 2" charset="2"/>
              <a:buChar char=""/>
              <a:tabLst/>
              <a:defRPr/>
            </a:pPr>
            <a:endParaRPr kumimoji="0" lang="en-US" sz="16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endParaRPr lang="en-US" dirty="0"/>
          </a:p>
        </p:txBody>
      </p:sp>
    </p:spTree>
    <p:extLst>
      <p:ext uri="{BB962C8B-B14F-4D97-AF65-F5344CB8AC3E}">
        <p14:creationId xmlns:p14="http://schemas.microsoft.com/office/powerpoint/2010/main" val="24932834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1B79A-5A42-9E68-DF76-494B10AA14A1}"/>
              </a:ext>
              <a:ext uri="{C183D7F6-B498-43B3-948B-1728B52AA6E4}">
                <adec:decorative xmlns:adec="http://schemas.microsoft.com/office/drawing/2017/decorative" val="0"/>
              </a:ext>
            </a:extLst>
          </p:cNvPr>
          <p:cNvSpPr>
            <a:spLocks noGrp="1"/>
          </p:cNvSpPr>
          <p:nvPr>
            <p:ph type="title"/>
          </p:nvPr>
        </p:nvSpPr>
        <p:spPr/>
        <p:txBody>
          <a:bodyPr/>
          <a:lstStyle/>
          <a:p>
            <a:r>
              <a:rPr lang="en-US" dirty="0"/>
              <a:t>Examples of Per Diem Forms</a:t>
            </a:r>
          </a:p>
        </p:txBody>
      </p:sp>
      <p:pic>
        <p:nvPicPr>
          <p:cNvPr id="5" name="Content Placeholder 6" descr="This screenshot shows the examples for per diem forms.">
            <a:extLst>
              <a:ext uri="{FF2B5EF4-FFF2-40B4-BE49-F238E27FC236}">
                <a16:creationId xmlns:a16="http://schemas.microsoft.com/office/drawing/2014/main" id="{C9EB659F-1E8A-85B8-7480-B64F3E7F4111}"/>
              </a:ext>
              <a:ext uri="{C183D7F6-B498-43B3-948B-1728B52AA6E4}">
                <adec:decorative xmlns:adec="http://schemas.microsoft.com/office/drawing/2017/decorative" val="0"/>
              </a:ext>
            </a:extLst>
          </p:cNvPr>
          <p:cNvPicPr>
            <a:picLocks noGrp="1" noChangeAspect="1"/>
          </p:cNvPicPr>
          <p:nvPr>
            <p:ph sz="half" idx="1"/>
          </p:nvPr>
        </p:nvPicPr>
        <p:blipFill>
          <a:blip r:embed="rId2"/>
          <a:stretch>
            <a:fillRect/>
          </a:stretch>
        </p:blipFill>
        <p:spPr>
          <a:xfrm>
            <a:off x="918830" y="2060575"/>
            <a:ext cx="4429642" cy="4424201"/>
          </a:xfrm>
        </p:spPr>
      </p:pic>
      <p:pic>
        <p:nvPicPr>
          <p:cNvPr id="6" name="Content Placeholder 5" descr="This screenshot shows the examples for per diem forms.">
            <a:extLst>
              <a:ext uri="{FF2B5EF4-FFF2-40B4-BE49-F238E27FC236}">
                <a16:creationId xmlns:a16="http://schemas.microsoft.com/office/drawing/2014/main" id="{427FB7AC-2278-907F-CC52-2C15F4849187}"/>
              </a:ext>
              <a:ext uri="{C183D7F6-B498-43B3-948B-1728B52AA6E4}">
                <adec:decorative xmlns:adec="http://schemas.microsoft.com/office/drawing/2017/decorative" val="0"/>
              </a:ext>
            </a:extLst>
          </p:cNvPr>
          <p:cNvPicPr>
            <a:picLocks noGrp="1" noChangeAspect="1"/>
          </p:cNvPicPr>
          <p:nvPr>
            <p:ph sz="half" idx="2"/>
          </p:nvPr>
        </p:nvPicPr>
        <p:blipFill>
          <a:blip r:embed="rId3"/>
          <a:stretch>
            <a:fillRect/>
          </a:stretch>
        </p:blipFill>
        <p:spPr>
          <a:xfrm>
            <a:off x="5661819" y="2060575"/>
            <a:ext cx="4625299" cy="4424200"/>
          </a:xfrm>
          <a:prstGeom prst="rect">
            <a:avLst/>
          </a:prstGeom>
        </p:spPr>
      </p:pic>
    </p:spTree>
    <p:extLst>
      <p:ext uri="{BB962C8B-B14F-4D97-AF65-F5344CB8AC3E}">
        <p14:creationId xmlns:p14="http://schemas.microsoft.com/office/powerpoint/2010/main" val="1840741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8F254C7-B534-B230-F9F0-E89EE5FEEDE2}"/>
              </a:ext>
            </a:extLst>
          </p:cNvPr>
          <p:cNvSpPr>
            <a:spLocks noGrp="1"/>
          </p:cNvSpPr>
          <p:nvPr>
            <p:ph type="title"/>
          </p:nvPr>
        </p:nvSpPr>
        <p:spPr/>
        <p:txBody>
          <a:bodyPr/>
          <a:lstStyle/>
          <a:p>
            <a:r>
              <a:rPr lang="en-US" dirty="0"/>
              <a:t>Actual Expense Required Forms</a:t>
            </a:r>
          </a:p>
        </p:txBody>
      </p:sp>
      <p:sp>
        <p:nvSpPr>
          <p:cNvPr id="6" name="Content Placeholder 5">
            <a:extLst>
              <a:ext uri="{FF2B5EF4-FFF2-40B4-BE49-F238E27FC236}">
                <a16:creationId xmlns:a16="http://schemas.microsoft.com/office/drawing/2014/main" id="{48A19C38-3C2B-6D53-8859-1115FE7B0DAD}"/>
              </a:ext>
            </a:extLst>
          </p:cNvPr>
          <p:cNvSpPr>
            <a:spLocks noGrp="1"/>
          </p:cNvSpPr>
          <p:nvPr>
            <p:ph idx="1"/>
          </p:nvPr>
        </p:nvSpPr>
        <p:spPr/>
        <p:txBody>
          <a:bodyPr/>
          <a:lstStyle/>
          <a:p>
            <a:pPr marL="342900" marR="0" lvl="0" indent="-342900" algn="l" defTabSz="457200" rtl="0" eaLnBrk="1" fontAlgn="auto" latinLnBrk="0" hangingPunct="1">
              <a:lnSpc>
                <a:spcPct val="100000"/>
              </a:lnSpc>
              <a:spcBef>
                <a:spcPct val="20000"/>
              </a:spcBef>
              <a:spcAft>
                <a:spcPts val="600"/>
              </a:spcAft>
              <a:buClr>
                <a:srgbClr val="1CADE4"/>
              </a:buClr>
              <a:buSzTx/>
              <a:buFont typeface="Wingdings 2" charset="2"/>
              <a:buChar char=""/>
              <a:tabLst/>
              <a:defRPr/>
            </a:pPr>
            <a:r>
              <a:rPr kumimoji="0" lang="en-US" sz="2400" b="0" i="0" u="none" strike="noStrike" kern="1200" cap="none" spc="0" normalizeH="0" baseline="0" noProof="0" dirty="0">
                <a:ln>
                  <a:noFill/>
                </a:ln>
                <a:solidFill>
                  <a:prstClr val="white"/>
                </a:solidFill>
                <a:effectLst/>
                <a:uLnTx/>
                <a:uFillTx/>
                <a:latin typeface="Century Gothic" panose="020B0502020202020204"/>
                <a:ea typeface="+mn-ea"/>
                <a:cs typeface="+mn-cs"/>
              </a:rPr>
              <a:t>Actual Expenses </a:t>
            </a:r>
            <a:r>
              <a:rPr lang="en-US" sz="2800" dirty="0">
                <a:solidFill>
                  <a:prstClr val="white"/>
                </a:solidFill>
                <a:latin typeface="Century Gothic" panose="020B0502020202020204"/>
              </a:rPr>
              <a:t>Only</a:t>
            </a:r>
            <a:endParaRPr kumimoji="0" lang="en-US" sz="24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800100" marR="0" lvl="1" indent="-342900" algn="l" defTabSz="457200" rtl="0" eaLnBrk="1" fontAlgn="auto" latinLnBrk="0" hangingPunct="1">
              <a:lnSpc>
                <a:spcPct val="100000"/>
              </a:lnSpc>
              <a:spcBef>
                <a:spcPct val="20000"/>
              </a:spcBef>
              <a:spcAft>
                <a:spcPts val="600"/>
              </a:spcAft>
              <a:buClr>
                <a:srgbClr val="1CADE4"/>
              </a:buClr>
              <a:buSzTx/>
              <a:buFont typeface="+mj-lt"/>
              <a:buAutoNum type="arabicPeriod"/>
              <a:tabLst/>
              <a:defRPr/>
            </a:pPr>
            <a:r>
              <a:rPr lang="en-US" sz="2400" dirty="0">
                <a:solidFill>
                  <a:prstClr val="white"/>
                </a:solidFill>
                <a:latin typeface="Century Gothic" panose="020B0502020202020204"/>
                <a:ea typeface="+mn-ea"/>
                <a:cs typeface="+mn-cs"/>
              </a:rPr>
              <a:t>P</a:t>
            </a:r>
            <a:r>
              <a:rPr kumimoji="0" lang="en-US" sz="2000" b="0" i="0" u="none" strike="noStrike" kern="1200" cap="none" spc="0" normalizeH="0" baseline="0" noProof="0" dirty="0">
                <a:ln>
                  <a:noFill/>
                </a:ln>
                <a:solidFill>
                  <a:prstClr val="white"/>
                </a:solidFill>
                <a:effectLst/>
                <a:uLnTx/>
                <a:uFillTx/>
                <a:latin typeface="Century Gothic" panose="020B0502020202020204"/>
                <a:ea typeface="+mn-ea"/>
                <a:cs typeface="+mn-cs"/>
              </a:rPr>
              <a:t>reapproval actual expense form</a:t>
            </a:r>
          </a:p>
          <a:p>
            <a:pPr lvl="2" indent="-285750">
              <a:spcBef>
                <a:spcPct val="20000"/>
              </a:spcBef>
              <a:spcAft>
                <a:spcPts val="600"/>
              </a:spcAft>
              <a:buClr>
                <a:srgbClr val="1CADE4"/>
              </a:buClr>
              <a:buSzTx/>
              <a:buFont typeface="Wingdings 2" charset="2"/>
              <a:buChar char=""/>
              <a:defRPr/>
            </a:pPr>
            <a:r>
              <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rPr>
              <a:t>Must be signed</a:t>
            </a:r>
          </a:p>
          <a:p>
            <a:pPr marL="800100" marR="0" lvl="1" indent="-342900" algn="l" defTabSz="457200" rtl="0" eaLnBrk="1" fontAlgn="auto" latinLnBrk="0" hangingPunct="1">
              <a:lnSpc>
                <a:spcPct val="100000"/>
              </a:lnSpc>
              <a:spcBef>
                <a:spcPct val="20000"/>
              </a:spcBef>
              <a:spcAft>
                <a:spcPts val="600"/>
              </a:spcAft>
              <a:buClr>
                <a:srgbClr val="1CADE4"/>
              </a:buClr>
              <a:buSzTx/>
              <a:buFont typeface="+mj-lt"/>
              <a:buAutoNum type="arabicPeriod"/>
              <a:tabLst/>
              <a:defRPr/>
            </a:pPr>
            <a:r>
              <a:rPr kumimoji="0" lang="en-US" sz="2000" b="0" i="0" u="none" strike="noStrike" kern="1200" cap="none" spc="0" normalizeH="0" baseline="0" noProof="0" dirty="0">
                <a:ln>
                  <a:noFill/>
                </a:ln>
                <a:solidFill>
                  <a:prstClr val="white"/>
                </a:solidFill>
                <a:effectLst/>
                <a:uLnTx/>
                <a:uFillTx/>
                <a:latin typeface="Century Gothic" panose="020B0502020202020204"/>
                <a:ea typeface="+mn-ea"/>
                <a:cs typeface="+mn-cs"/>
              </a:rPr>
              <a:t>Post approval actual expense form</a:t>
            </a:r>
          </a:p>
          <a:p>
            <a:pPr lvl="2" indent="-285750">
              <a:spcBef>
                <a:spcPct val="20000"/>
              </a:spcBef>
              <a:spcAft>
                <a:spcPts val="600"/>
              </a:spcAft>
              <a:buClr>
                <a:srgbClr val="1CADE4"/>
              </a:buClr>
              <a:buSzTx/>
              <a:buFont typeface="Wingdings 2" charset="2"/>
              <a:buChar char=""/>
              <a:defRPr/>
            </a:pPr>
            <a:r>
              <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rPr>
              <a:t>Must be signed</a:t>
            </a:r>
          </a:p>
          <a:p>
            <a:pPr marL="800100" marR="0" lvl="1" indent="-342900" algn="l" defTabSz="457200" rtl="0" eaLnBrk="1" fontAlgn="auto" latinLnBrk="0" hangingPunct="1">
              <a:lnSpc>
                <a:spcPct val="100000"/>
              </a:lnSpc>
              <a:spcBef>
                <a:spcPct val="20000"/>
              </a:spcBef>
              <a:spcAft>
                <a:spcPts val="600"/>
              </a:spcAft>
              <a:buClr>
                <a:srgbClr val="1CADE4"/>
              </a:buClr>
              <a:buSzTx/>
              <a:buFont typeface="+mj-lt"/>
              <a:buAutoNum type="arabicPeriod"/>
              <a:tabLst/>
              <a:defRPr/>
            </a:pPr>
            <a:r>
              <a:rPr kumimoji="0" lang="en-US" sz="2000" b="0" i="0" u="none" strike="noStrike" kern="1200" cap="none" spc="0" normalizeH="0" baseline="0" noProof="0" dirty="0">
                <a:ln>
                  <a:noFill/>
                </a:ln>
                <a:solidFill>
                  <a:prstClr val="white"/>
                </a:solidFill>
                <a:effectLst/>
                <a:uLnTx/>
                <a:uFillTx/>
                <a:latin typeface="Century Gothic" panose="020B0502020202020204"/>
                <a:ea typeface="+mn-ea"/>
                <a:cs typeface="+mn-cs"/>
              </a:rPr>
              <a:t>Receipts and/or proof of payment</a:t>
            </a:r>
          </a:p>
          <a:p>
            <a:endParaRPr lang="en-US" dirty="0"/>
          </a:p>
        </p:txBody>
      </p:sp>
    </p:spTree>
    <p:extLst>
      <p:ext uri="{BB962C8B-B14F-4D97-AF65-F5344CB8AC3E}">
        <p14:creationId xmlns:p14="http://schemas.microsoft.com/office/powerpoint/2010/main" val="29909975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B9252-1E64-E6C1-28BA-A80577A95738}"/>
              </a:ext>
            </a:extLst>
          </p:cNvPr>
          <p:cNvSpPr>
            <a:spLocks noGrp="1"/>
          </p:cNvSpPr>
          <p:nvPr>
            <p:ph type="title"/>
          </p:nvPr>
        </p:nvSpPr>
        <p:spPr/>
        <p:txBody>
          <a:bodyPr/>
          <a:lstStyle/>
          <a:p>
            <a:r>
              <a:rPr lang="en-US" dirty="0"/>
              <a:t>Examples of Actual Expense Forms</a:t>
            </a:r>
          </a:p>
        </p:txBody>
      </p:sp>
      <p:pic>
        <p:nvPicPr>
          <p:cNvPr id="6" name="Content Placeholder 5" descr="This screenshot shows the examples for actual expense forms">
            <a:extLst>
              <a:ext uri="{FF2B5EF4-FFF2-40B4-BE49-F238E27FC236}">
                <a16:creationId xmlns:a16="http://schemas.microsoft.com/office/drawing/2014/main" id="{0931DD29-0D6D-8112-1C5C-367219FDCAC5}"/>
              </a:ext>
            </a:extLst>
          </p:cNvPr>
          <p:cNvPicPr>
            <a:picLocks noGrp="1" noChangeAspect="1"/>
          </p:cNvPicPr>
          <p:nvPr>
            <p:ph sz="half" idx="1"/>
          </p:nvPr>
        </p:nvPicPr>
        <p:blipFill>
          <a:blip r:embed="rId2"/>
          <a:stretch>
            <a:fillRect/>
          </a:stretch>
        </p:blipFill>
        <p:spPr>
          <a:xfrm>
            <a:off x="646111" y="2061506"/>
            <a:ext cx="4793635" cy="4143349"/>
          </a:xfrm>
          <a:prstGeom prst="rect">
            <a:avLst/>
          </a:prstGeom>
        </p:spPr>
      </p:pic>
      <p:pic>
        <p:nvPicPr>
          <p:cNvPr id="5" name="Content Placeholder 4" descr="This screenshot shows the examples for actual expense forms.">
            <a:extLst>
              <a:ext uri="{FF2B5EF4-FFF2-40B4-BE49-F238E27FC236}">
                <a16:creationId xmlns:a16="http://schemas.microsoft.com/office/drawing/2014/main" id="{64CEAC74-83C5-AA9C-0132-F7400F8E7A09}"/>
              </a:ext>
            </a:extLst>
          </p:cNvPr>
          <p:cNvPicPr>
            <a:picLocks noGrp="1" noChangeAspect="1"/>
          </p:cNvPicPr>
          <p:nvPr>
            <p:ph sz="half" idx="2"/>
          </p:nvPr>
        </p:nvPicPr>
        <p:blipFill>
          <a:blip r:embed="rId3"/>
          <a:stretch>
            <a:fillRect/>
          </a:stretch>
        </p:blipFill>
        <p:spPr>
          <a:xfrm>
            <a:off x="5840964" y="2061506"/>
            <a:ext cx="5418032" cy="4143350"/>
          </a:xfrm>
          <a:prstGeom prst="rect">
            <a:avLst/>
          </a:prstGeom>
        </p:spPr>
      </p:pic>
    </p:spTree>
    <p:extLst>
      <p:ext uri="{BB962C8B-B14F-4D97-AF65-F5344CB8AC3E}">
        <p14:creationId xmlns:p14="http://schemas.microsoft.com/office/powerpoint/2010/main" val="30262319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FE462-75D2-63E1-550B-D6A69A8C39F6}"/>
              </a:ext>
            </a:extLst>
          </p:cNvPr>
          <p:cNvSpPr>
            <a:spLocks noGrp="1"/>
          </p:cNvSpPr>
          <p:nvPr>
            <p:ph type="title"/>
          </p:nvPr>
        </p:nvSpPr>
        <p:spPr/>
        <p:txBody>
          <a:bodyPr/>
          <a:lstStyle/>
          <a:p>
            <a:r>
              <a:rPr lang="en-US" dirty="0"/>
              <a:t>Label: A – Travel Compensation</a:t>
            </a:r>
          </a:p>
        </p:txBody>
      </p:sp>
      <p:sp>
        <p:nvSpPr>
          <p:cNvPr id="3" name="Content Placeholder 2">
            <a:extLst>
              <a:ext uri="{FF2B5EF4-FFF2-40B4-BE49-F238E27FC236}">
                <a16:creationId xmlns:a16="http://schemas.microsoft.com/office/drawing/2014/main" id="{60499832-1602-7AAD-A8D4-F9FAA4D0885B}"/>
              </a:ext>
            </a:extLst>
          </p:cNvPr>
          <p:cNvSpPr>
            <a:spLocks noGrp="1"/>
          </p:cNvSpPr>
          <p:nvPr>
            <p:ph idx="1"/>
          </p:nvPr>
        </p:nvSpPr>
        <p:spPr/>
        <p:txBody>
          <a:bodyPr/>
          <a:lstStyle/>
          <a:p>
            <a:r>
              <a:rPr lang="en-US" b="1" dirty="0"/>
              <a:t>A – Association Meeting / Training</a:t>
            </a:r>
          </a:p>
          <a:p>
            <a:r>
              <a:rPr lang="en-US" dirty="0"/>
              <a:t>Cross referenced against the BOR Attendance Report, in addition to the sign in sheets</a:t>
            </a:r>
          </a:p>
          <a:p>
            <a:r>
              <a:rPr lang="en-US" dirty="0"/>
              <a:t>Meeting agenda must be included with reimbursement request</a:t>
            </a:r>
          </a:p>
          <a:p>
            <a:r>
              <a:rPr lang="en-US" dirty="0"/>
              <a:t>Dates on travel claim must match the attendance report dates</a:t>
            </a:r>
          </a:p>
          <a:p>
            <a:r>
              <a:rPr lang="en-US" dirty="0"/>
              <a:t>Label indicator must be marked at top right on the travel claim </a:t>
            </a:r>
          </a:p>
          <a:p>
            <a:endParaRPr lang="en-US" dirty="0"/>
          </a:p>
        </p:txBody>
      </p:sp>
    </p:spTree>
    <p:extLst>
      <p:ext uri="{BB962C8B-B14F-4D97-AF65-F5344CB8AC3E}">
        <p14:creationId xmlns:p14="http://schemas.microsoft.com/office/powerpoint/2010/main" val="27491253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8E5B8-4915-56FA-0F0E-09A8F6515F59}"/>
              </a:ext>
            </a:extLst>
          </p:cNvPr>
          <p:cNvSpPr>
            <a:spLocks noGrp="1"/>
          </p:cNvSpPr>
          <p:nvPr>
            <p:ph type="title"/>
          </p:nvPr>
        </p:nvSpPr>
        <p:spPr/>
        <p:txBody>
          <a:bodyPr/>
          <a:lstStyle/>
          <a:p>
            <a:r>
              <a:rPr lang="en-US" dirty="0"/>
              <a:t>Label: I – Travel Compensation</a:t>
            </a:r>
          </a:p>
        </p:txBody>
      </p:sp>
      <p:sp>
        <p:nvSpPr>
          <p:cNvPr id="3" name="Content Placeholder 2">
            <a:extLst>
              <a:ext uri="{FF2B5EF4-FFF2-40B4-BE49-F238E27FC236}">
                <a16:creationId xmlns:a16="http://schemas.microsoft.com/office/drawing/2014/main" id="{9C9130D3-1112-423E-0D40-FB806A536020}"/>
              </a:ext>
            </a:extLst>
          </p:cNvPr>
          <p:cNvSpPr>
            <a:spLocks noGrp="1"/>
          </p:cNvSpPr>
          <p:nvPr>
            <p:ph idx="1"/>
          </p:nvPr>
        </p:nvSpPr>
        <p:spPr/>
        <p:txBody>
          <a:bodyPr/>
          <a:lstStyle/>
          <a:p>
            <a:r>
              <a:rPr lang="en-US" b="1" dirty="0"/>
              <a:t>I - Independent Training / Mentoring</a:t>
            </a:r>
          </a:p>
          <a:p>
            <a:r>
              <a:rPr lang="en-US" dirty="0"/>
              <a:t>Cross referenced against BOR Attendance Report</a:t>
            </a:r>
          </a:p>
          <a:p>
            <a:r>
              <a:rPr lang="en-US" dirty="0"/>
              <a:t>Dates on travel claim must match the attendance report dates</a:t>
            </a:r>
          </a:p>
          <a:p>
            <a:r>
              <a:rPr lang="en-US" dirty="0"/>
              <a:t>Comment must be included, summarizing the type of training and which counties were involved in the session, in the travel claim comments section</a:t>
            </a:r>
          </a:p>
          <a:p>
            <a:r>
              <a:rPr lang="en-US" dirty="0"/>
              <a:t>Label indicator must be marked at top right on the travel claim </a:t>
            </a:r>
          </a:p>
          <a:p>
            <a:endParaRPr lang="en-US" dirty="0"/>
          </a:p>
          <a:p>
            <a:endParaRPr lang="en-US" dirty="0"/>
          </a:p>
        </p:txBody>
      </p:sp>
    </p:spTree>
    <p:extLst>
      <p:ext uri="{BB962C8B-B14F-4D97-AF65-F5344CB8AC3E}">
        <p14:creationId xmlns:p14="http://schemas.microsoft.com/office/powerpoint/2010/main" val="14806470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ED16F-22B5-F7B0-3C00-4E138B14B2CD}"/>
              </a:ext>
            </a:extLst>
          </p:cNvPr>
          <p:cNvSpPr>
            <a:spLocks noGrp="1"/>
          </p:cNvSpPr>
          <p:nvPr>
            <p:ph type="title"/>
          </p:nvPr>
        </p:nvSpPr>
        <p:spPr/>
        <p:txBody>
          <a:bodyPr/>
          <a:lstStyle/>
          <a:p>
            <a:r>
              <a:rPr lang="en-US" dirty="0"/>
              <a:t>Label: T – Travel Compensation</a:t>
            </a:r>
          </a:p>
        </p:txBody>
      </p:sp>
      <p:sp>
        <p:nvSpPr>
          <p:cNvPr id="3" name="Content Placeholder 2">
            <a:extLst>
              <a:ext uri="{FF2B5EF4-FFF2-40B4-BE49-F238E27FC236}">
                <a16:creationId xmlns:a16="http://schemas.microsoft.com/office/drawing/2014/main" id="{7FA88385-BFF1-347E-E486-F6EBD3F6C053}"/>
              </a:ext>
            </a:extLst>
          </p:cNvPr>
          <p:cNvSpPr>
            <a:spLocks noGrp="1"/>
          </p:cNvSpPr>
          <p:nvPr>
            <p:ph idx="1"/>
          </p:nvPr>
        </p:nvSpPr>
        <p:spPr/>
        <p:txBody>
          <a:bodyPr/>
          <a:lstStyle/>
          <a:p>
            <a:r>
              <a:rPr lang="en-US" b="1" dirty="0"/>
              <a:t>T – Travel Day</a:t>
            </a:r>
          </a:p>
          <a:p>
            <a:r>
              <a:rPr lang="en-US" dirty="0"/>
              <a:t>Cross referenced against BOR Attendance Sheet</a:t>
            </a:r>
            <a:endParaRPr lang="en-US" b="1" dirty="0"/>
          </a:p>
          <a:p>
            <a:r>
              <a:rPr lang="en-US" dirty="0"/>
              <a:t>Label T </a:t>
            </a:r>
            <a:r>
              <a:rPr lang="en-US" b="1" u="sng" dirty="0"/>
              <a:t>IS NOT</a:t>
            </a:r>
            <a:r>
              <a:rPr lang="en-US" b="1" dirty="0"/>
              <a:t> </a:t>
            </a:r>
            <a:r>
              <a:rPr lang="en-US" dirty="0"/>
              <a:t>eligible for salary reimbursement, but is reimbursable for travel compensation</a:t>
            </a:r>
          </a:p>
          <a:p>
            <a:pPr marL="0" indent="0">
              <a:buNone/>
            </a:pPr>
            <a:endParaRPr lang="en-US" b="1" dirty="0"/>
          </a:p>
        </p:txBody>
      </p:sp>
    </p:spTree>
    <p:extLst>
      <p:ext uri="{BB962C8B-B14F-4D97-AF65-F5344CB8AC3E}">
        <p14:creationId xmlns:p14="http://schemas.microsoft.com/office/powerpoint/2010/main" val="20581172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B017D-59E5-9659-E145-8970F7F877A0}"/>
              </a:ext>
            </a:extLst>
          </p:cNvPr>
          <p:cNvSpPr>
            <a:spLocks noGrp="1"/>
          </p:cNvSpPr>
          <p:nvPr>
            <p:ph type="title"/>
          </p:nvPr>
        </p:nvSpPr>
        <p:spPr/>
        <p:txBody>
          <a:bodyPr/>
          <a:lstStyle/>
          <a:p>
            <a:r>
              <a:rPr lang="en-US" dirty="0"/>
              <a:t>Label: L – Travel Compensation</a:t>
            </a:r>
          </a:p>
        </p:txBody>
      </p:sp>
      <p:sp>
        <p:nvSpPr>
          <p:cNvPr id="3" name="Content Placeholder 2">
            <a:extLst>
              <a:ext uri="{FF2B5EF4-FFF2-40B4-BE49-F238E27FC236}">
                <a16:creationId xmlns:a16="http://schemas.microsoft.com/office/drawing/2014/main" id="{7CE0BA25-1B27-E2F0-33BF-58722B72EC0B}"/>
              </a:ext>
            </a:extLst>
          </p:cNvPr>
          <p:cNvSpPr>
            <a:spLocks noGrp="1"/>
          </p:cNvSpPr>
          <p:nvPr>
            <p:ph idx="1"/>
          </p:nvPr>
        </p:nvSpPr>
        <p:spPr/>
        <p:txBody>
          <a:bodyPr/>
          <a:lstStyle/>
          <a:p>
            <a:r>
              <a:rPr lang="en-US" b="1" dirty="0"/>
              <a:t>L – Legislative Committee Meeting</a:t>
            </a:r>
          </a:p>
          <a:p>
            <a:r>
              <a:rPr lang="en-US" dirty="0"/>
              <a:t>Cross referenced against BOR Attendance Sheet</a:t>
            </a:r>
          </a:p>
          <a:p>
            <a:r>
              <a:rPr lang="en-US" dirty="0"/>
              <a:t>Dates on travel claim must match the attendance report dates</a:t>
            </a:r>
          </a:p>
          <a:p>
            <a:r>
              <a:rPr lang="en-US" dirty="0"/>
              <a:t>Legislative agenda </a:t>
            </a:r>
            <a:r>
              <a:rPr lang="en-US" b="1" u="sng" dirty="0"/>
              <a:t>must</a:t>
            </a:r>
            <a:r>
              <a:rPr lang="en-US" dirty="0"/>
              <a:t> be attached with reimbursement request</a:t>
            </a:r>
          </a:p>
          <a:p>
            <a:r>
              <a:rPr lang="en-US" b="1" u="sng" dirty="0"/>
              <a:t>Must sign the legislative committee day signature line </a:t>
            </a:r>
            <a:r>
              <a:rPr lang="en-US" dirty="0"/>
              <a:t>on the travel claim</a:t>
            </a:r>
          </a:p>
          <a:p>
            <a:r>
              <a:rPr lang="en-US" dirty="0"/>
              <a:t>Label indicator must be marked at top right on the travel claim </a:t>
            </a:r>
          </a:p>
        </p:txBody>
      </p:sp>
    </p:spTree>
    <p:extLst>
      <p:ext uri="{BB962C8B-B14F-4D97-AF65-F5344CB8AC3E}">
        <p14:creationId xmlns:p14="http://schemas.microsoft.com/office/powerpoint/2010/main" val="27979687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20A47-D063-5080-E87C-B25D2ACDB33C}"/>
              </a:ext>
            </a:extLst>
          </p:cNvPr>
          <p:cNvSpPr>
            <a:spLocks noGrp="1"/>
          </p:cNvSpPr>
          <p:nvPr>
            <p:ph type="title"/>
          </p:nvPr>
        </p:nvSpPr>
        <p:spPr/>
        <p:txBody>
          <a:bodyPr/>
          <a:lstStyle/>
          <a:p>
            <a:r>
              <a:rPr lang="en-US" dirty="0"/>
              <a:t>Ongoing Updates / Projects</a:t>
            </a:r>
          </a:p>
        </p:txBody>
      </p:sp>
      <p:sp>
        <p:nvSpPr>
          <p:cNvPr id="3" name="Content Placeholder 2">
            <a:extLst>
              <a:ext uri="{FF2B5EF4-FFF2-40B4-BE49-F238E27FC236}">
                <a16:creationId xmlns:a16="http://schemas.microsoft.com/office/drawing/2014/main" id="{AC53012A-E31D-A0C6-EEB6-6DDCE2657149}"/>
              </a:ext>
            </a:extLst>
          </p:cNvPr>
          <p:cNvSpPr>
            <a:spLocks noGrp="1"/>
          </p:cNvSpPr>
          <p:nvPr>
            <p:ph idx="1"/>
          </p:nvPr>
        </p:nvSpPr>
        <p:spPr/>
        <p:txBody>
          <a:bodyPr/>
          <a:lstStyle/>
          <a:p>
            <a:r>
              <a:rPr lang="en-US" dirty="0"/>
              <a:t>As changes are made to the code of AL, the State Comptroller will do its best to update this document to ensure registrars have a resource to stay informed and to reference</a:t>
            </a:r>
          </a:p>
          <a:p>
            <a:r>
              <a:rPr lang="en-US" dirty="0"/>
              <a:t>One major change that will be completed in the future is the move toward a more direct communication and reimbursement request system done through an electronic system called Submittable</a:t>
            </a:r>
          </a:p>
          <a:p>
            <a:pPr lvl="1"/>
            <a:r>
              <a:rPr lang="en-US" dirty="0"/>
              <a:t>This will allow counties to directly submit their reimbursement requests to the comptroller online for quicker processing and feedback on requests</a:t>
            </a:r>
          </a:p>
          <a:p>
            <a:endParaRPr lang="en-US" dirty="0"/>
          </a:p>
        </p:txBody>
      </p:sp>
    </p:spTree>
    <p:extLst>
      <p:ext uri="{BB962C8B-B14F-4D97-AF65-F5344CB8AC3E}">
        <p14:creationId xmlns:p14="http://schemas.microsoft.com/office/powerpoint/2010/main" val="3130624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8EF6F-7AA0-64BA-3697-03B08374589A}"/>
              </a:ext>
            </a:extLst>
          </p:cNvPr>
          <p:cNvSpPr>
            <a:spLocks noGrp="1"/>
          </p:cNvSpPr>
          <p:nvPr>
            <p:ph type="title"/>
          </p:nvPr>
        </p:nvSpPr>
        <p:spPr/>
        <p:txBody>
          <a:bodyPr/>
          <a:lstStyle/>
          <a:p>
            <a:r>
              <a:rPr lang="en-US" b="1" dirty="0"/>
              <a:t>Basics – Salary Pay</a:t>
            </a:r>
          </a:p>
        </p:txBody>
      </p:sp>
      <p:sp>
        <p:nvSpPr>
          <p:cNvPr id="3" name="Content Placeholder 2">
            <a:extLst>
              <a:ext uri="{FF2B5EF4-FFF2-40B4-BE49-F238E27FC236}">
                <a16:creationId xmlns:a16="http://schemas.microsoft.com/office/drawing/2014/main" id="{D350493F-95E9-4D61-A60B-52D2B3A0041A}"/>
              </a:ext>
            </a:extLst>
          </p:cNvPr>
          <p:cNvSpPr>
            <a:spLocks noGrp="1"/>
          </p:cNvSpPr>
          <p:nvPr>
            <p:ph idx="1"/>
          </p:nvPr>
        </p:nvSpPr>
        <p:spPr/>
        <p:txBody>
          <a:bodyPr/>
          <a:lstStyle/>
          <a:p>
            <a:r>
              <a:rPr lang="en-US" dirty="0"/>
              <a:t>County registrar numbers range from 1 to 4 registrars, depending on the county</a:t>
            </a:r>
          </a:p>
          <a:p>
            <a:r>
              <a:rPr lang="en-US" dirty="0"/>
              <a:t>A </a:t>
            </a:r>
            <a:r>
              <a:rPr lang="en-US" u="sng" dirty="0"/>
              <a:t>Quorum</a:t>
            </a:r>
            <a:r>
              <a:rPr lang="en-US" dirty="0"/>
              <a:t> </a:t>
            </a:r>
            <a:r>
              <a:rPr lang="en-US" b="1" dirty="0"/>
              <a:t>MUST</a:t>
            </a:r>
            <a:r>
              <a:rPr lang="en-US" dirty="0"/>
              <a:t> be met for the State Comptroller to reimburse the county</a:t>
            </a:r>
          </a:p>
          <a:p>
            <a:r>
              <a:rPr lang="en-US" dirty="0"/>
              <a:t>In general, registrars can only claim workdays on a day the county courthouse is open for the county, with very few exceptions</a:t>
            </a:r>
          </a:p>
          <a:p>
            <a:r>
              <a:rPr lang="en-US" dirty="0"/>
              <a:t>In general, </a:t>
            </a:r>
            <a:r>
              <a:rPr lang="en-US" u="sng" dirty="0"/>
              <a:t>weekends</a:t>
            </a:r>
            <a:r>
              <a:rPr lang="en-US" dirty="0"/>
              <a:t> and </a:t>
            </a:r>
            <a:r>
              <a:rPr lang="en-US" u="sng" dirty="0"/>
              <a:t>non-state</a:t>
            </a:r>
            <a:r>
              <a:rPr lang="en-US" dirty="0"/>
              <a:t> holidays are not reimbursable</a:t>
            </a:r>
          </a:p>
          <a:p>
            <a:r>
              <a:rPr lang="en-US" dirty="0"/>
              <a:t>Labels W, H, P, A, I, and L </a:t>
            </a:r>
            <a:r>
              <a:rPr lang="en-US" u="sng" dirty="0"/>
              <a:t>are</a:t>
            </a:r>
            <a:r>
              <a:rPr lang="en-US" dirty="0"/>
              <a:t> eligible for salary reimbursement</a:t>
            </a:r>
          </a:p>
          <a:p>
            <a:r>
              <a:rPr lang="en-US" dirty="0"/>
              <a:t>Label T </a:t>
            </a:r>
            <a:r>
              <a:rPr lang="en-US" u="sng" dirty="0"/>
              <a:t>is not</a:t>
            </a:r>
            <a:r>
              <a:rPr lang="en-US" dirty="0"/>
              <a:t> eligible for salary reimbursement</a:t>
            </a:r>
          </a:p>
        </p:txBody>
      </p:sp>
    </p:spTree>
    <p:extLst>
      <p:ext uri="{BB962C8B-B14F-4D97-AF65-F5344CB8AC3E}">
        <p14:creationId xmlns:p14="http://schemas.microsoft.com/office/powerpoint/2010/main" val="190099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0A9AD-ECCB-2B0A-1916-DAF2B7E0774B}"/>
              </a:ext>
            </a:extLst>
          </p:cNvPr>
          <p:cNvSpPr>
            <a:spLocks noGrp="1"/>
          </p:cNvSpPr>
          <p:nvPr>
            <p:ph type="title"/>
          </p:nvPr>
        </p:nvSpPr>
        <p:spPr/>
        <p:txBody>
          <a:bodyPr/>
          <a:lstStyle/>
          <a:p>
            <a:r>
              <a:rPr lang="en-US" dirty="0"/>
              <a:t>Salary Packet Required Forms</a:t>
            </a:r>
          </a:p>
        </p:txBody>
      </p:sp>
      <p:sp>
        <p:nvSpPr>
          <p:cNvPr id="5" name="Content Placeholder 4">
            <a:extLst>
              <a:ext uri="{FF2B5EF4-FFF2-40B4-BE49-F238E27FC236}">
                <a16:creationId xmlns:a16="http://schemas.microsoft.com/office/drawing/2014/main" id="{6BBA36D5-C9FC-6201-8B39-910C6E509A24}"/>
              </a:ext>
            </a:extLst>
          </p:cNvPr>
          <p:cNvSpPr>
            <a:spLocks noGrp="1"/>
          </p:cNvSpPr>
          <p:nvPr>
            <p:ph sz="half" idx="1"/>
          </p:nvPr>
        </p:nvSpPr>
        <p:spPr>
          <a:xfrm>
            <a:off x="1103312" y="2060575"/>
            <a:ext cx="10692448" cy="4195763"/>
          </a:xfrm>
        </p:spPr>
        <p:txBody>
          <a:bodyPr/>
          <a:lstStyle/>
          <a:p>
            <a:pPr>
              <a:buFont typeface="+mj-lt"/>
              <a:buAutoNum type="arabicPeriod"/>
            </a:pPr>
            <a:r>
              <a:rPr lang="en-US" sz="2400" dirty="0"/>
              <a:t>Reimbursement Voucher for Board of Registrars</a:t>
            </a:r>
          </a:p>
          <a:p>
            <a:pPr lvl="1"/>
            <a:r>
              <a:rPr lang="en-US" sz="2000" dirty="0"/>
              <a:t>Must be signed</a:t>
            </a:r>
          </a:p>
          <a:p>
            <a:pPr>
              <a:buFont typeface="+mj-lt"/>
              <a:buAutoNum type="arabicPeriod"/>
            </a:pPr>
            <a:r>
              <a:rPr lang="en-US" sz="2400" dirty="0"/>
              <a:t>BOR Attendance Report</a:t>
            </a:r>
          </a:p>
          <a:p>
            <a:pPr lvl="1"/>
            <a:r>
              <a:rPr lang="en-US" sz="2000" dirty="0"/>
              <a:t>Must be signed with original signatures by the registrars</a:t>
            </a:r>
          </a:p>
          <a:p>
            <a:pPr lvl="1"/>
            <a:r>
              <a:rPr lang="en-US" sz="2000" dirty="0"/>
              <a:t>A Quorum must be met</a:t>
            </a:r>
          </a:p>
          <a:p>
            <a:pPr lvl="1"/>
            <a:endParaRPr lang="en-US" sz="2000" dirty="0"/>
          </a:p>
          <a:p>
            <a:r>
              <a:rPr lang="en-US" sz="2400" dirty="0"/>
              <a:t>*** Please note, these forms may be updated from time to time and may look differently ***</a:t>
            </a:r>
          </a:p>
          <a:p>
            <a:endParaRPr lang="en-US" dirty="0"/>
          </a:p>
        </p:txBody>
      </p:sp>
    </p:spTree>
    <p:extLst>
      <p:ext uri="{BB962C8B-B14F-4D97-AF65-F5344CB8AC3E}">
        <p14:creationId xmlns:p14="http://schemas.microsoft.com/office/powerpoint/2010/main" val="236768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45C1B-B45D-7721-A9FE-85186AB77338}"/>
              </a:ext>
            </a:extLst>
          </p:cNvPr>
          <p:cNvSpPr>
            <a:spLocks noGrp="1"/>
          </p:cNvSpPr>
          <p:nvPr>
            <p:ph type="title"/>
          </p:nvPr>
        </p:nvSpPr>
        <p:spPr/>
        <p:txBody>
          <a:bodyPr/>
          <a:lstStyle/>
          <a:p>
            <a:r>
              <a:rPr lang="en-US" dirty="0"/>
              <a:t>Examples of the Required Forms</a:t>
            </a:r>
          </a:p>
        </p:txBody>
      </p:sp>
      <p:pic>
        <p:nvPicPr>
          <p:cNvPr id="5" name="Content Placeholder 4" descr="This Screenshot shows examples of the required forms.&#10;">
            <a:extLst>
              <a:ext uri="{FF2B5EF4-FFF2-40B4-BE49-F238E27FC236}">
                <a16:creationId xmlns:a16="http://schemas.microsoft.com/office/drawing/2014/main" id="{49E528D4-2588-0C52-6963-750D095F7640}"/>
              </a:ext>
            </a:extLst>
          </p:cNvPr>
          <p:cNvPicPr>
            <a:picLocks noGrp="1" noChangeAspect="1"/>
          </p:cNvPicPr>
          <p:nvPr>
            <p:ph sz="half" idx="1"/>
          </p:nvPr>
        </p:nvPicPr>
        <p:blipFill>
          <a:blip r:embed="rId2"/>
          <a:stretch>
            <a:fillRect/>
          </a:stretch>
        </p:blipFill>
        <p:spPr>
          <a:xfrm>
            <a:off x="646111" y="1881005"/>
            <a:ext cx="4014993" cy="4786399"/>
          </a:xfrm>
          <a:prstGeom prst="rect">
            <a:avLst/>
          </a:prstGeom>
        </p:spPr>
      </p:pic>
      <p:pic>
        <p:nvPicPr>
          <p:cNvPr id="6" name="Content Placeholder 5" descr="This screenshot shows the examples of the required forms.">
            <a:extLst>
              <a:ext uri="{FF2B5EF4-FFF2-40B4-BE49-F238E27FC236}">
                <a16:creationId xmlns:a16="http://schemas.microsoft.com/office/drawing/2014/main" id="{A87696F1-34F7-B4C6-FAA3-54C081F3C2A9}"/>
              </a:ext>
            </a:extLst>
          </p:cNvPr>
          <p:cNvPicPr>
            <a:picLocks noGrp="1" noChangeAspect="1"/>
          </p:cNvPicPr>
          <p:nvPr>
            <p:ph sz="half" idx="2"/>
          </p:nvPr>
        </p:nvPicPr>
        <p:blipFill>
          <a:blip r:embed="rId3"/>
          <a:stretch>
            <a:fillRect/>
          </a:stretch>
        </p:blipFill>
        <p:spPr>
          <a:xfrm>
            <a:off x="5834592" y="1881476"/>
            <a:ext cx="4245976" cy="4785927"/>
          </a:xfrm>
          <a:prstGeom prst="rect">
            <a:avLst/>
          </a:prstGeom>
        </p:spPr>
      </p:pic>
    </p:spTree>
    <p:extLst>
      <p:ext uri="{BB962C8B-B14F-4D97-AF65-F5344CB8AC3E}">
        <p14:creationId xmlns:p14="http://schemas.microsoft.com/office/powerpoint/2010/main" val="782113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5C613-A274-60F6-F84B-7C1B91513F8E}"/>
              </a:ext>
            </a:extLst>
          </p:cNvPr>
          <p:cNvSpPr>
            <a:spLocks noGrp="1"/>
          </p:cNvSpPr>
          <p:nvPr>
            <p:ph type="title"/>
          </p:nvPr>
        </p:nvSpPr>
        <p:spPr/>
        <p:txBody>
          <a:bodyPr/>
          <a:lstStyle/>
          <a:p>
            <a:r>
              <a:rPr lang="en-US" dirty="0"/>
              <a:t>Label: W – Salary Pay</a:t>
            </a:r>
          </a:p>
        </p:txBody>
      </p:sp>
      <p:sp>
        <p:nvSpPr>
          <p:cNvPr id="3" name="Content Placeholder 2">
            <a:extLst>
              <a:ext uri="{FF2B5EF4-FFF2-40B4-BE49-F238E27FC236}">
                <a16:creationId xmlns:a16="http://schemas.microsoft.com/office/drawing/2014/main" id="{79E9BF71-4534-BEB7-39C4-2E2E0CE3DDCE}"/>
              </a:ext>
            </a:extLst>
          </p:cNvPr>
          <p:cNvSpPr>
            <a:spLocks noGrp="1"/>
          </p:cNvSpPr>
          <p:nvPr>
            <p:ph idx="1"/>
          </p:nvPr>
        </p:nvSpPr>
        <p:spPr/>
        <p:txBody>
          <a:bodyPr/>
          <a:lstStyle/>
          <a:p>
            <a:r>
              <a:rPr lang="en-US" b="1" dirty="0"/>
              <a:t>W – Regular Working Day</a:t>
            </a:r>
          </a:p>
          <a:p>
            <a:r>
              <a:rPr lang="en-US" dirty="0"/>
              <a:t>County courthouse must be open along with the registrar's office</a:t>
            </a:r>
          </a:p>
          <a:p>
            <a:pPr lvl="1"/>
            <a:r>
              <a:rPr lang="en-US" dirty="0"/>
              <a:t>Certain situations may result in an exception, such as if the county courthouse is closed but the building the registrars work in is separate from the courthouse and is still open to the public.</a:t>
            </a:r>
          </a:p>
          <a:p>
            <a:r>
              <a:rPr lang="en-US" dirty="0"/>
              <a:t>Paid at $115 per day (Effective October 1, 2025)</a:t>
            </a:r>
          </a:p>
        </p:txBody>
      </p:sp>
    </p:spTree>
    <p:extLst>
      <p:ext uri="{BB962C8B-B14F-4D97-AF65-F5344CB8AC3E}">
        <p14:creationId xmlns:p14="http://schemas.microsoft.com/office/powerpoint/2010/main" val="3983931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372B0-2669-C596-C9BD-84766998023F}"/>
              </a:ext>
            </a:extLst>
          </p:cNvPr>
          <p:cNvSpPr>
            <a:spLocks noGrp="1"/>
          </p:cNvSpPr>
          <p:nvPr>
            <p:ph type="title"/>
          </p:nvPr>
        </p:nvSpPr>
        <p:spPr/>
        <p:txBody>
          <a:bodyPr/>
          <a:lstStyle/>
          <a:p>
            <a:r>
              <a:rPr lang="en-US" dirty="0"/>
              <a:t>Label: H – Salary Pay</a:t>
            </a:r>
          </a:p>
        </p:txBody>
      </p:sp>
      <p:sp>
        <p:nvSpPr>
          <p:cNvPr id="3" name="Content Placeholder 2">
            <a:extLst>
              <a:ext uri="{FF2B5EF4-FFF2-40B4-BE49-F238E27FC236}">
                <a16:creationId xmlns:a16="http://schemas.microsoft.com/office/drawing/2014/main" id="{863C9657-6CCE-D375-62D4-40CBEB2F4E8B}"/>
              </a:ext>
            </a:extLst>
          </p:cNvPr>
          <p:cNvSpPr>
            <a:spLocks noGrp="1"/>
          </p:cNvSpPr>
          <p:nvPr>
            <p:ph idx="1"/>
          </p:nvPr>
        </p:nvSpPr>
        <p:spPr/>
        <p:txBody>
          <a:bodyPr/>
          <a:lstStyle/>
          <a:p>
            <a:r>
              <a:rPr lang="en-US" b="1" dirty="0"/>
              <a:t>H – Holiday</a:t>
            </a:r>
          </a:p>
          <a:p>
            <a:r>
              <a:rPr lang="en-US" dirty="0"/>
              <a:t>Must be a State holiday </a:t>
            </a:r>
            <a:r>
              <a:rPr lang="en-US" u="sng" dirty="0"/>
              <a:t>and</a:t>
            </a:r>
            <a:r>
              <a:rPr lang="en-US" dirty="0"/>
              <a:t> the county courthouse must be closed.</a:t>
            </a:r>
          </a:p>
          <a:p>
            <a:pPr lvl="1"/>
            <a:r>
              <a:rPr lang="en-US" dirty="0"/>
              <a:t>Holiday </a:t>
            </a:r>
            <a:r>
              <a:rPr lang="en-US" b="1" u="sng" dirty="0"/>
              <a:t>CANNOT</a:t>
            </a:r>
            <a:r>
              <a:rPr lang="en-US" dirty="0"/>
              <a:t> just be a county holiday </a:t>
            </a:r>
            <a:r>
              <a:rPr lang="en-US" u="sng" dirty="0"/>
              <a:t>and</a:t>
            </a:r>
            <a:r>
              <a:rPr lang="en-US" dirty="0"/>
              <a:t> must be a state designated holiday</a:t>
            </a:r>
          </a:p>
          <a:p>
            <a:r>
              <a:rPr lang="en-US" dirty="0"/>
              <a:t>Paid at $115 per day (Effective October 1, 2025)</a:t>
            </a:r>
          </a:p>
        </p:txBody>
      </p:sp>
    </p:spTree>
    <p:extLst>
      <p:ext uri="{BB962C8B-B14F-4D97-AF65-F5344CB8AC3E}">
        <p14:creationId xmlns:p14="http://schemas.microsoft.com/office/powerpoint/2010/main" val="3751029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02A95-CCF1-ED84-55D6-2FCF70A938ED}"/>
              </a:ext>
            </a:extLst>
          </p:cNvPr>
          <p:cNvSpPr>
            <a:spLocks noGrp="1"/>
          </p:cNvSpPr>
          <p:nvPr>
            <p:ph type="title"/>
          </p:nvPr>
        </p:nvSpPr>
        <p:spPr/>
        <p:txBody>
          <a:bodyPr/>
          <a:lstStyle/>
          <a:p>
            <a:r>
              <a:rPr lang="en-US" dirty="0"/>
              <a:t>Label: H – State Holidays</a:t>
            </a:r>
          </a:p>
        </p:txBody>
      </p:sp>
      <p:sp>
        <p:nvSpPr>
          <p:cNvPr id="3" name="Content Placeholder 2">
            <a:extLst>
              <a:ext uri="{FF2B5EF4-FFF2-40B4-BE49-F238E27FC236}">
                <a16:creationId xmlns:a16="http://schemas.microsoft.com/office/drawing/2014/main" id="{F96872F5-DF75-0686-11DD-4E3EB06F1BF6}"/>
              </a:ext>
            </a:extLst>
          </p:cNvPr>
          <p:cNvSpPr>
            <a:spLocks noGrp="1"/>
          </p:cNvSpPr>
          <p:nvPr>
            <p:ph idx="1"/>
          </p:nvPr>
        </p:nvSpPr>
        <p:spPr/>
        <p:txBody>
          <a:bodyPr>
            <a:normAutofit lnSpcReduction="10000"/>
          </a:bodyPr>
          <a:lstStyle/>
          <a:p>
            <a:r>
              <a:rPr lang="en-US" dirty="0"/>
              <a:t>New Year’s Day</a:t>
            </a:r>
          </a:p>
          <a:p>
            <a:r>
              <a:rPr lang="en-US" dirty="0"/>
              <a:t>Martin Luther King Jr. birthday / Robert E. Lee birthday</a:t>
            </a:r>
          </a:p>
          <a:p>
            <a:r>
              <a:rPr lang="en-US" dirty="0"/>
              <a:t>George Washington birthday / Thomas Jefferson birthday</a:t>
            </a:r>
          </a:p>
          <a:p>
            <a:r>
              <a:rPr lang="en-US" dirty="0"/>
              <a:t>Confederate Memorial Day</a:t>
            </a:r>
          </a:p>
          <a:p>
            <a:r>
              <a:rPr lang="en-US" dirty="0"/>
              <a:t>National Memorial Day</a:t>
            </a:r>
          </a:p>
          <a:p>
            <a:r>
              <a:rPr lang="en-US" dirty="0"/>
              <a:t>Jefferson </a:t>
            </a:r>
            <a:r>
              <a:rPr lang="en-US" dirty="0" err="1"/>
              <a:t>Davis’</a:t>
            </a:r>
            <a:r>
              <a:rPr lang="en-US" dirty="0"/>
              <a:t> birthday</a:t>
            </a:r>
          </a:p>
          <a:p>
            <a:r>
              <a:rPr lang="en-US" dirty="0"/>
              <a:t>Juneteenth Day</a:t>
            </a:r>
          </a:p>
          <a:p>
            <a:r>
              <a:rPr lang="en-US" dirty="0"/>
              <a:t>Fourth of July / Independence Day</a:t>
            </a:r>
          </a:p>
          <a:p>
            <a:r>
              <a:rPr lang="en-US" dirty="0"/>
              <a:t>Labor Day</a:t>
            </a:r>
          </a:p>
          <a:p>
            <a:r>
              <a:rPr lang="en-US" dirty="0"/>
              <a:t>Columbus Day / Fraternal Day / American Indian Heritage Day</a:t>
            </a:r>
          </a:p>
        </p:txBody>
      </p:sp>
    </p:spTree>
    <p:extLst>
      <p:ext uri="{BB962C8B-B14F-4D97-AF65-F5344CB8AC3E}">
        <p14:creationId xmlns:p14="http://schemas.microsoft.com/office/powerpoint/2010/main" val="6461965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2D2D0-250E-D7A6-5FB8-575E714BEFD6}"/>
              </a:ext>
            </a:extLst>
          </p:cNvPr>
          <p:cNvSpPr>
            <a:spLocks noGrp="1"/>
          </p:cNvSpPr>
          <p:nvPr>
            <p:ph type="title"/>
          </p:nvPr>
        </p:nvSpPr>
        <p:spPr/>
        <p:txBody>
          <a:bodyPr/>
          <a:lstStyle/>
          <a:p>
            <a:r>
              <a:rPr lang="en-US" dirty="0"/>
              <a:t>Label: H – State Holidays (cont.)</a:t>
            </a:r>
          </a:p>
        </p:txBody>
      </p:sp>
      <p:sp>
        <p:nvSpPr>
          <p:cNvPr id="3" name="Content Placeholder 2">
            <a:extLst>
              <a:ext uri="{FF2B5EF4-FFF2-40B4-BE49-F238E27FC236}">
                <a16:creationId xmlns:a16="http://schemas.microsoft.com/office/drawing/2014/main" id="{55AD3621-A9AB-0B33-3876-1CFFE1484CCC}"/>
              </a:ext>
            </a:extLst>
          </p:cNvPr>
          <p:cNvSpPr>
            <a:spLocks noGrp="1"/>
          </p:cNvSpPr>
          <p:nvPr>
            <p:ph idx="1"/>
          </p:nvPr>
        </p:nvSpPr>
        <p:spPr/>
        <p:txBody>
          <a:bodyPr/>
          <a:lstStyle/>
          <a:p>
            <a:r>
              <a:rPr lang="en-US" dirty="0"/>
              <a:t>Veterans’ Day</a:t>
            </a:r>
          </a:p>
          <a:p>
            <a:r>
              <a:rPr lang="en-US" dirty="0"/>
              <a:t>Thanksgiving (as designation by the Governor)</a:t>
            </a:r>
          </a:p>
          <a:p>
            <a:r>
              <a:rPr lang="en-US" dirty="0"/>
              <a:t>Christmas Day</a:t>
            </a:r>
          </a:p>
          <a:p>
            <a:endParaRPr lang="en-US" dirty="0"/>
          </a:p>
          <a:p>
            <a:r>
              <a:rPr lang="en-US" b="1" dirty="0"/>
              <a:t>Special exceptions / designations:</a:t>
            </a:r>
          </a:p>
          <a:p>
            <a:pPr lvl="1"/>
            <a:r>
              <a:rPr lang="en-US" dirty="0"/>
              <a:t>Mardi Gras (Baldwin and Mobile Counties Only)</a:t>
            </a:r>
          </a:p>
          <a:p>
            <a:pPr lvl="1"/>
            <a:r>
              <a:rPr lang="en-US" dirty="0"/>
              <a:t>Mrs. Rosa L. Parks Day (Commemoration Only)</a:t>
            </a:r>
          </a:p>
        </p:txBody>
      </p:sp>
    </p:spTree>
    <p:extLst>
      <p:ext uri="{BB962C8B-B14F-4D97-AF65-F5344CB8AC3E}">
        <p14:creationId xmlns:p14="http://schemas.microsoft.com/office/powerpoint/2010/main" val="22712864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25054646-7467-4c6f-bd09-caa1a8027002}" enabled="1" method="Standard" siteId="{bedd5d6f-bcfc-46d4-918d-7fb210e57897}" contentBits="0" removed="0"/>
</clbl:labelList>
</file>

<file path=docProps/app.xml><?xml version="1.0" encoding="utf-8"?>
<Properties xmlns="http://schemas.openxmlformats.org/officeDocument/2006/extended-properties" xmlns:vt="http://schemas.openxmlformats.org/officeDocument/2006/docPropsVTypes">
  <Template>Ion</Template>
  <TotalTime>1006</TotalTime>
  <Words>1513</Words>
  <Application>Microsoft Office PowerPoint</Application>
  <PresentationFormat>Widescreen</PresentationFormat>
  <Paragraphs>161</Paragraphs>
  <Slides>28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Calibri</vt:lpstr>
      <vt:lpstr>Century Gothic</vt:lpstr>
      <vt:lpstr>Wingdings 2</vt:lpstr>
      <vt:lpstr>Wingdings 3</vt:lpstr>
      <vt:lpstr>Ion</vt:lpstr>
      <vt:lpstr>Registrars Salary and Travel Reimbursement  (FY-2026)</vt:lpstr>
      <vt:lpstr>Code of Alabama</vt:lpstr>
      <vt:lpstr>Basics – Salary Pay</vt:lpstr>
      <vt:lpstr>Salary Packet Required Forms</vt:lpstr>
      <vt:lpstr>Examples of the Required Forms</vt:lpstr>
      <vt:lpstr>Label: W – Salary Pay</vt:lpstr>
      <vt:lpstr>Label: H – Salary Pay</vt:lpstr>
      <vt:lpstr>Label: H – State Holidays</vt:lpstr>
      <vt:lpstr>Label: H – State Holidays (cont.)</vt:lpstr>
      <vt:lpstr>Label: P – Salary Pay</vt:lpstr>
      <vt:lpstr>Label: A – Salary Pay</vt:lpstr>
      <vt:lpstr>Label: I – Salary Pay</vt:lpstr>
      <vt:lpstr>Label: L – Salary Pay</vt:lpstr>
      <vt:lpstr>Label: T</vt:lpstr>
      <vt:lpstr>Basics – Travel Compensation</vt:lpstr>
      <vt:lpstr>Per Diem vs. Actual Expense</vt:lpstr>
      <vt:lpstr>Per Diem</vt:lpstr>
      <vt:lpstr>Actual Expenses</vt:lpstr>
      <vt:lpstr>Mileage</vt:lpstr>
      <vt:lpstr>Per Diem Required Forms</vt:lpstr>
      <vt:lpstr>Examples of Per Diem Forms</vt:lpstr>
      <vt:lpstr>Actual Expense Required Forms</vt:lpstr>
      <vt:lpstr>Examples of Actual Expense Forms</vt:lpstr>
      <vt:lpstr>Label: A – Travel Compensation</vt:lpstr>
      <vt:lpstr>Label: I – Travel Compensation</vt:lpstr>
      <vt:lpstr>Label: T – Travel Compensation</vt:lpstr>
      <vt:lpstr>Label: L – Travel Compensation</vt:lpstr>
      <vt:lpstr>Ongoing Updates / Projects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Registrars Primary and Travel Compensation</dc:title>
  <dc:creator>Dulaney, Walter</dc:creator>
  <cp:lastModifiedBy>Bryant, Lindsay</cp:lastModifiedBy>
  <cp:revision>47</cp:revision>
  <dcterms:created xsi:type="dcterms:W3CDTF">2024-08-05T21:04:02Z</dcterms:created>
  <dcterms:modified xsi:type="dcterms:W3CDTF">2026-04-20T20:08:33Z</dcterms:modified>
</cp:coreProperties>
</file>